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64" r:id="rId2"/>
    <p:sldId id="263" r:id="rId3"/>
    <p:sldId id="327" r:id="rId4"/>
    <p:sldId id="328" r:id="rId5"/>
    <p:sldId id="399" r:id="rId6"/>
    <p:sldId id="353" r:id="rId7"/>
    <p:sldId id="329" r:id="rId8"/>
    <p:sldId id="330" r:id="rId9"/>
    <p:sldId id="331" r:id="rId10"/>
    <p:sldId id="332" r:id="rId11"/>
    <p:sldId id="333" r:id="rId12"/>
    <p:sldId id="269" r:id="rId13"/>
    <p:sldId id="324" r:id="rId14"/>
    <p:sldId id="265" r:id="rId15"/>
    <p:sldId id="323" r:id="rId16"/>
    <p:sldId id="279" r:id="rId17"/>
    <p:sldId id="288" r:id="rId18"/>
    <p:sldId id="287" r:id="rId19"/>
    <p:sldId id="281" r:id="rId20"/>
    <p:sldId id="291" r:id="rId21"/>
    <p:sldId id="292" r:id="rId22"/>
    <p:sldId id="293" r:id="rId23"/>
    <p:sldId id="294" r:id="rId24"/>
    <p:sldId id="290" r:id="rId25"/>
    <p:sldId id="296" r:id="rId26"/>
    <p:sldId id="299" r:id="rId27"/>
    <p:sldId id="304" r:id="rId28"/>
    <p:sldId id="301" r:id="rId29"/>
    <p:sldId id="302" r:id="rId30"/>
    <p:sldId id="298" r:id="rId31"/>
    <p:sldId id="306" r:id="rId32"/>
    <p:sldId id="305" r:id="rId33"/>
    <p:sldId id="308" r:id="rId34"/>
    <p:sldId id="309" r:id="rId35"/>
    <p:sldId id="322" r:id="rId36"/>
    <p:sldId id="325" r:id="rId37"/>
    <p:sldId id="266" r:id="rId38"/>
    <p:sldId id="267" r:id="rId39"/>
    <p:sldId id="268" r:id="rId40"/>
    <p:sldId id="270" r:id="rId41"/>
    <p:sldId id="271" r:id="rId42"/>
    <p:sldId id="272" r:id="rId43"/>
    <p:sldId id="397" r:id="rId44"/>
    <p:sldId id="334" r:id="rId45"/>
    <p:sldId id="276" r:id="rId46"/>
    <p:sldId id="310" r:id="rId47"/>
    <p:sldId id="316" r:id="rId48"/>
    <p:sldId id="317" r:id="rId49"/>
    <p:sldId id="314" r:id="rId50"/>
    <p:sldId id="338" r:id="rId51"/>
    <p:sldId id="339" r:id="rId52"/>
    <p:sldId id="340" r:id="rId53"/>
    <p:sldId id="336" r:id="rId54"/>
    <p:sldId id="320" r:id="rId55"/>
    <p:sldId id="341" r:id="rId56"/>
    <p:sldId id="345" r:id="rId57"/>
    <p:sldId id="346" r:id="rId58"/>
    <p:sldId id="347" r:id="rId59"/>
    <p:sldId id="348" r:id="rId60"/>
    <p:sldId id="319" r:id="rId61"/>
    <p:sldId id="354" r:id="rId62"/>
    <p:sldId id="381" r:id="rId63"/>
    <p:sldId id="382" r:id="rId64"/>
    <p:sldId id="326" r:id="rId65"/>
    <p:sldId id="349" r:id="rId66"/>
    <p:sldId id="384" r:id="rId67"/>
    <p:sldId id="350" r:id="rId68"/>
    <p:sldId id="386" r:id="rId69"/>
    <p:sldId id="385" r:id="rId70"/>
    <p:sldId id="401" r:id="rId71"/>
    <p:sldId id="352" r:id="rId72"/>
    <p:sldId id="360" r:id="rId73"/>
    <p:sldId id="356" r:id="rId74"/>
    <p:sldId id="357" r:id="rId75"/>
    <p:sldId id="358" r:id="rId76"/>
    <p:sldId id="372" r:id="rId77"/>
    <p:sldId id="373" r:id="rId78"/>
    <p:sldId id="374" r:id="rId79"/>
    <p:sldId id="375" r:id="rId80"/>
    <p:sldId id="376" r:id="rId81"/>
    <p:sldId id="371" r:id="rId82"/>
    <p:sldId id="361" r:id="rId83"/>
    <p:sldId id="362" r:id="rId84"/>
    <p:sldId id="363" r:id="rId85"/>
    <p:sldId id="370" r:id="rId86"/>
    <p:sldId id="378" r:id="rId87"/>
    <p:sldId id="364" r:id="rId88"/>
    <p:sldId id="365" r:id="rId89"/>
    <p:sldId id="366" r:id="rId90"/>
    <p:sldId id="367" r:id="rId91"/>
    <p:sldId id="368" r:id="rId92"/>
    <p:sldId id="369" r:id="rId93"/>
    <p:sldId id="377" r:id="rId94"/>
    <p:sldId id="387" r:id="rId95"/>
    <p:sldId id="379" r:id="rId96"/>
    <p:sldId id="380" r:id="rId97"/>
    <p:sldId id="388" r:id="rId98"/>
    <p:sldId id="389" r:id="rId99"/>
    <p:sldId id="390" r:id="rId100"/>
    <p:sldId id="260" r:id="rId101"/>
    <p:sldId id="393" r:id="rId102"/>
    <p:sldId id="394" r:id="rId103"/>
    <p:sldId id="400" r:id="rId104"/>
    <p:sldId id="395" r:id="rId105"/>
    <p:sldId id="396" r:id="rId106"/>
    <p:sldId id="398" r:id="rId107"/>
    <p:sldId id="392" r:id="rId108"/>
    <p:sldId id="257" r:id="rId109"/>
    <p:sldId id="383" r:id="rId110"/>
    <p:sldId id="258" r:id="rId111"/>
    <p:sldId id="262" r:id="rId112"/>
    <p:sldId id="274" r:id="rId113"/>
    <p:sldId id="351" r:id="rId114"/>
    <p:sldId id="277" r:id="rId115"/>
    <p:sldId id="278" r:id="rId116"/>
    <p:sldId id="280" r:id="rId117"/>
    <p:sldId id="321" r:id="rId1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99"/>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397"/>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401"/>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393"/>
            <p14:sldId id="394"/>
            <p14:sldId id="400"/>
            <p14:sldId id="395"/>
            <p14:sldId id="396"/>
            <p14:sldId id="398"/>
            <p14:sldId id="392"/>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DD7EE"/>
    <a:srgbClr val="BF9000"/>
    <a:srgbClr val="FFD966"/>
    <a:srgbClr val="4D8EE2"/>
    <a:srgbClr val="C2E49C"/>
    <a:srgbClr val="2B8BE2"/>
    <a:srgbClr val="DFC9EF"/>
    <a:srgbClr val="BA8CDC"/>
    <a:srgbClr val="2E8EE4"/>
    <a:srgbClr val="FFF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51" autoAdjust="0"/>
    <p:restoredTop sz="83564" autoAdjust="0"/>
  </p:normalViewPr>
  <p:slideViewPr>
    <p:cSldViewPr snapToGrid="0">
      <p:cViewPr>
        <p:scale>
          <a:sx n="125" d="100"/>
          <a:sy n="125" d="100"/>
        </p:scale>
        <p:origin x="-4617" y="-37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05/06/2022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XXXXXX ! </a:t>
            </a:r>
            <a:r>
              <a:rPr lang="fr-FR" dirty="0" err="1"/>
              <a:t>Thanks</a:t>
            </a:r>
            <a:r>
              <a:rPr lang="fr-FR" dirty="0"/>
              <a:t> for the invitation.</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about </a:t>
            </a:r>
            <a:r>
              <a:rPr lang="fr-FR" dirty="0" err="1"/>
              <a:t>it</a:t>
            </a:r>
            <a:r>
              <a:rPr lang="fr-FR" dirty="0"/>
              <a:t> but I </a:t>
            </a:r>
            <a:r>
              <a:rPr lang="fr-FR" dirty="0" err="1"/>
              <a:t>think</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p>
          <a:p>
            <a:endParaRPr lang="fr-FR" dirty="0"/>
          </a:p>
          <a:p>
            <a:r>
              <a:rPr lang="fr-FR" dirty="0" err="1"/>
              <a:t>Outside</a:t>
            </a:r>
            <a:r>
              <a:rPr lang="fr-FR" dirty="0"/>
              <a:t>-in Diamond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We</a:t>
            </a:r>
            <a:r>
              <a:rPr lang="fr-FR" dirty="0"/>
              <a:t> </a:t>
            </a:r>
            <a:r>
              <a:rPr lang="fr-FR" dirty="0" err="1"/>
              <a:t>found</a:t>
            </a:r>
            <a:r>
              <a:rPr lang="fr-FR" dirty="0"/>
              <a:t> the </a:t>
            </a:r>
            <a:r>
              <a:rPr lang="fr-FR" dirty="0" err="1"/>
              <a:t>name</a:t>
            </a:r>
            <a:r>
              <a:rPr lang="fr-FR" dirty="0"/>
              <a:t> </a:t>
            </a:r>
            <a:r>
              <a:rPr lang="fr-FR" dirty="0" err="1"/>
              <a:t>with</a:t>
            </a:r>
            <a:r>
              <a:rPr lang="fr-FR" dirty="0"/>
              <a:t> </a:t>
            </a:r>
            <a:r>
              <a:rPr lang="fr-FR" dirty="0" err="1"/>
              <a:t>my</a:t>
            </a:r>
            <a:r>
              <a:rPr lang="fr-FR" dirty="0"/>
              <a:t> </a:t>
            </a:r>
            <a:r>
              <a:rPr lang="fr-FR" dirty="0" err="1"/>
              <a:t>associate</a:t>
            </a:r>
            <a:r>
              <a:rPr lang="fr-FR" dirty="0"/>
              <a:t> Bruno Boucard.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I </a:t>
            </a:r>
            <a:r>
              <a:rPr lang="fr-FR" dirty="0" err="1"/>
              <a:t>always</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a:t>
            </a:r>
            <a:r>
              <a:rPr lang="fr-FR" dirty="0" err="1"/>
              <a:t>levels</a:t>
            </a:r>
            <a:r>
              <a:rPr lang="fr-FR" dirty="0"/>
              <a:t> </a:t>
            </a:r>
            <a:r>
              <a:rPr lang="fr-FR" dirty="0" err="1"/>
              <a:t>into</a:t>
            </a:r>
            <a:r>
              <a:rPr lang="fr-FR" dirty="0"/>
              <a:t> more </a:t>
            </a:r>
            <a:r>
              <a:rPr lang="fr-FR" dirty="0" err="1"/>
              <a:t>organizational</a:t>
            </a:r>
            <a:r>
              <a:rPr lang="fr-FR" dirty="0"/>
              <a:t> topics. </a:t>
            </a:r>
            <a:r>
              <a:rPr lang="fr-FR" dirty="0" err="1"/>
              <a:t>Doing</a:t>
            </a:r>
            <a:r>
              <a:rPr lang="fr-FR" dirty="0"/>
              <a:t> </a:t>
            </a:r>
            <a:r>
              <a:rPr lang="fr-FR" dirty="0" err="1"/>
              <a:t>some</a:t>
            </a:r>
            <a:r>
              <a:rPr lang="fr-FR" dirty="0"/>
              <a:t> open source for instance.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a:t>
            </a:r>
            <a:r>
              <a:rPr lang="fr-FR" dirty="0" err="1"/>
              <a:t>tactical</a:t>
            </a:r>
            <a:r>
              <a:rPr lang="fr-FR" dirty="0"/>
              <a:t> DDD.</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the gaming </a:t>
            </a:r>
            <a:r>
              <a:rPr lang="fr-FR" dirty="0" err="1"/>
              <a:t>industry</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endParaRPr lang="fr-FR" dirty="0"/>
          </a:p>
          <a:p>
            <a:r>
              <a:rPr lang="fr-FR" dirty="0"/>
              <a:t>I split </a:t>
            </a:r>
            <a:r>
              <a:rPr lang="fr-FR" dirty="0" err="1"/>
              <a:t>my</a:t>
            </a:r>
            <a:r>
              <a:rPr lang="fr-FR" dirty="0"/>
              <a:t> </a:t>
            </a:r>
            <a:r>
              <a:rPr lang="fr-FR" dirty="0" err="1"/>
              <a:t>weeks</a:t>
            </a:r>
            <a:r>
              <a:rPr lang="fr-FR" dirty="0"/>
              <a:t> by </a:t>
            </a:r>
            <a:r>
              <a:rPr lang="fr-FR" dirty="0" err="1"/>
              <a:t>managing</a:t>
            </a:r>
            <a:r>
              <a:rPr lang="fr-FR" dirty="0"/>
              <a:t> and </a:t>
            </a:r>
            <a:r>
              <a:rPr lang="fr-FR" dirty="0" err="1"/>
              <a:t>coding</a:t>
            </a:r>
            <a:r>
              <a:rPr lang="fr-FR" dirty="0"/>
              <a:t> </a:t>
            </a:r>
            <a:r>
              <a:rPr lang="fr-FR" dirty="0" err="1"/>
              <a:t>with</a:t>
            </a:r>
            <a:r>
              <a:rPr lang="fr-FR" dirty="0"/>
              <a:t> an API dev team for an international Hotels group, and do </a:t>
            </a:r>
            <a:r>
              <a:rPr lang="fr-FR" dirty="0" err="1"/>
              <a:t>some</a:t>
            </a:r>
            <a:r>
              <a:rPr lang="fr-FR" dirty="0"/>
              <a:t> DDD or architecture consulting and training for </a:t>
            </a:r>
            <a:r>
              <a:rPr lang="fr-FR" dirty="0" err="1"/>
              <a:t>other</a:t>
            </a:r>
            <a:r>
              <a:rPr lang="fr-FR" dirty="0"/>
              <a:t> clients the </a:t>
            </a:r>
            <a:r>
              <a:rPr lang="fr-FR" dirty="0" err="1"/>
              <a:t>rest</a:t>
            </a:r>
            <a:r>
              <a:rPr lang="fr-FR" dirty="0"/>
              <a:t> of </a:t>
            </a:r>
            <a:r>
              <a:rPr lang="fr-FR" dirty="0" err="1"/>
              <a:t>my</a:t>
            </a:r>
            <a:r>
              <a:rPr lang="fr-FR" dirty="0"/>
              <a:t> time.</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This </a:t>
            </a:r>
            <a:r>
              <a:rPr lang="fr-FR" dirty="0" err="1"/>
              <a:t>evening</a:t>
            </a:r>
            <a:r>
              <a:rPr lang="fr-FR" dirty="0"/>
              <a:t> </a:t>
            </a:r>
            <a:r>
              <a:rPr lang="fr-FR" dirty="0" err="1"/>
              <a:t>we</a:t>
            </a:r>
            <a:r>
              <a:rPr lang="fr-FR" dirty="0"/>
              <a:t> </a:t>
            </a:r>
            <a:r>
              <a:rPr lang="fr-FR" dirty="0" err="1"/>
              <a:t>will</a:t>
            </a:r>
            <a:r>
              <a:rPr lang="fr-FR" dirty="0"/>
              <a:t> talk about </a:t>
            </a:r>
            <a:r>
              <a:rPr lang="fr-FR" dirty="0" err="1"/>
              <a:t>Outside</a:t>
            </a:r>
            <a:r>
              <a:rPr lang="fr-FR" dirty="0"/>
              <a:t>-in TDD, </a:t>
            </a:r>
            <a:r>
              <a:rPr lang="fr-FR" dirty="0" err="1"/>
              <a:t>we</a:t>
            </a:r>
            <a:r>
              <a:rPr lang="fr-FR" dirty="0"/>
              <a:t> </a:t>
            </a:r>
            <a:r>
              <a:rPr lang="fr-FR" dirty="0" err="1"/>
              <a:t>will</a:t>
            </a:r>
            <a:r>
              <a:rPr lang="fr-FR" dirty="0"/>
              <a:t> show </a:t>
            </a:r>
            <a:r>
              <a:rPr lang="fr-FR" dirty="0" err="1"/>
              <a:t>some</a:t>
            </a:r>
            <a:r>
              <a:rPr lang="fr-FR" dirty="0"/>
              <a:t> code, but I </a:t>
            </a:r>
            <a:r>
              <a:rPr lang="fr-FR" dirty="0" err="1"/>
              <a:t>finally</a:t>
            </a:r>
            <a:r>
              <a:rPr lang="fr-FR" dirty="0"/>
              <a:t> </a:t>
            </a:r>
            <a:r>
              <a:rPr lang="fr-FR" dirty="0" err="1"/>
              <a:t>won’t</a:t>
            </a:r>
            <a:r>
              <a:rPr lang="fr-FR" dirty="0"/>
              <a:t> do </a:t>
            </a:r>
            <a:r>
              <a:rPr lang="fr-FR" dirty="0" err="1"/>
              <a:t>some</a:t>
            </a:r>
            <a:r>
              <a:rPr lang="fr-FR" dirty="0"/>
              <a:t> live-code </a:t>
            </a:r>
            <a:r>
              <a:rPr lang="fr-FR" dirty="0" err="1"/>
              <a:t>because</a:t>
            </a:r>
            <a:r>
              <a:rPr lang="fr-FR" dirty="0"/>
              <a:t> I </a:t>
            </a:r>
            <a:r>
              <a:rPr lang="fr-FR" dirty="0" err="1"/>
              <a:t>did’t</a:t>
            </a:r>
            <a:r>
              <a:rPr lang="fr-FR" dirty="0"/>
              <a:t> manage to have </a:t>
            </a:r>
            <a:r>
              <a:rPr lang="fr-FR" dirty="0" err="1"/>
              <a:t>enough</a:t>
            </a:r>
            <a:r>
              <a:rPr lang="fr-FR" dirty="0"/>
              <a:t> time to </a:t>
            </a:r>
            <a:r>
              <a:rPr lang="fr-FR" dirty="0" err="1"/>
              <a:t>prepare</a:t>
            </a:r>
            <a:r>
              <a:rPr lang="fr-FR" dirty="0"/>
              <a:t> </a:t>
            </a:r>
            <a:r>
              <a:rPr lang="fr-FR" dirty="0" err="1"/>
              <a:t>something</a:t>
            </a:r>
            <a:r>
              <a:rPr lang="fr-FR" dirty="0"/>
              <a:t> </a:t>
            </a:r>
            <a:r>
              <a:rPr lang="fr-FR" dirty="0" err="1"/>
              <a:t>interesting</a:t>
            </a:r>
            <a:r>
              <a:rPr lang="fr-FR" dirty="0"/>
              <a:t> for </a:t>
            </a:r>
            <a:r>
              <a:rPr lang="fr-FR" dirty="0" err="1"/>
              <a:t>you</a:t>
            </a:r>
            <a:r>
              <a:rPr lang="fr-FR" dirty="0"/>
              <a:t>. </a:t>
            </a:r>
            <a:r>
              <a:rPr lang="fr-FR" dirty="0" err="1"/>
              <a:t>I’d</a:t>
            </a:r>
            <a:r>
              <a:rPr lang="fr-FR" dirty="0"/>
              <a:t> </a:t>
            </a:r>
            <a:r>
              <a:rPr lang="fr-FR" dirty="0" err="1"/>
              <a:t>rather</a:t>
            </a:r>
            <a:r>
              <a:rPr lang="fr-FR" dirty="0"/>
              <a:t> cancel </a:t>
            </a:r>
            <a:r>
              <a:rPr lang="fr-FR" dirty="0" err="1"/>
              <a:t>that</a:t>
            </a:r>
            <a:r>
              <a:rPr lang="fr-FR" dirty="0"/>
              <a:t> part, and </a:t>
            </a:r>
            <a:r>
              <a:rPr lang="fr-FR" dirty="0" err="1"/>
              <a:t>I’m</a:t>
            </a:r>
            <a:r>
              <a:rPr lang="fr-FR" dirty="0"/>
              <a:t> </a:t>
            </a:r>
            <a:r>
              <a:rPr lang="fr-FR" dirty="0" err="1"/>
              <a:t>truly</a:t>
            </a:r>
            <a:r>
              <a:rPr lang="fr-FR" dirty="0"/>
              <a:t> </a:t>
            </a:r>
            <a:r>
              <a:rPr lang="fr-FR" dirty="0" err="1"/>
              <a:t>sorry</a:t>
            </a:r>
            <a:r>
              <a:rPr lang="fr-FR" dirty="0"/>
              <a:t>. But </a:t>
            </a:r>
            <a:r>
              <a:rPr lang="fr-FR" dirty="0" err="1"/>
              <a:t>I’d</a:t>
            </a:r>
            <a:r>
              <a:rPr lang="fr-FR" dirty="0"/>
              <a:t> </a:t>
            </a:r>
            <a:r>
              <a:rPr lang="fr-FR" dirty="0" err="1"/>
              <a:t>rather</a:t>
            </a:r>
            <a:r>
              <a:rPr lang="fr-FR" dirty="0"/>
              <a:t> do </a:t>
            </a:r>
            <a:r>
              <a:rPr lang="fr-FR" dirty="0" err="1"/>
              <a:t>nothing</a:t>
            </a:r>
            <a:r>
              <a:rPr lang="fr-FR" dirty="0"/>
              <a:t> </a:t>
            </a:r>
            <a:r>
              <a:rPr lang="fr-FR" dirty="0" err="1"/>
              <a:t>than</a:t>
            </a:r>
            <a:r>
              <a:rPr lang="fr-FR" dirty="0"/>
              <a:t> </a:t>
            </a:r>
            <a:r>
              <a:rPr lang="fr-FR" dirty="0" err="1"/>
              <a:t>something</a:t>
            </a:r>
            <a:r>
              <a:rPr lang="fr-FR" dirty="0"/>
              <a:t> </a:t>
            </a:r>
            <a:r>
              <a:rPr lang="fr-FR" dirty="0" err="1"/>
              <a:t>crappy</a:t>
            </a:r>
            <a:r>
              <a:rPr lang="fr-FR" dirty="0"/>
              <a:t> . </a:t>
            </a:r>
            <a:r>
              <a:rPr lang="fr-FR" dirty="0" err="1"/>
              <a:t>Especially</a:t>
            </a:r>
            <a:r>
              <a:rPr lang="fr-FR" dirty="0"/>
              <a:t> </a:t>
            </a:r>
            <a:r>
              <a:rPr lang="fr-FR" dirty="0" err="1"/>
              <a:t>because</a:t>
            </a:r>
            <a:r>
              <a:rPr lang="fr-FR" dirty="0"/>
              <a:t> </a:t>
            </a:r>
            <a:r>
              <a:rPr lang="fr-FR" dirty="0" err="1"/>
              <a:t>I’ve</a:t>
            </a:r>
            <a:r>
              <a:rPr lang="fr-FR" dirty="0"/>
              <a:t> lot of </a:t>
            </a:r>
            <a:r>
              <a:rPr lang="fr-FR" dirty="0" err="1"/>
              <a:t>things</a:t>
            </a:r>
            <a:r>
              <a:rPr lang="fr-FR" dirty="0"/>
              <a:t> to </a:t>
            </a:r>
            <a:r>
              <a:rPr lang="fr-FR" dirty="0" err="1"/>
              <a:t>say</a:t>
            </a:r>
            <a:r>
              <a:rPr lang="fr-FR" dirty="0"/>
              <a:t> </a:t>
            </a:r>
            <a:r>
              <a:rPr lang="fr-FR" dirty="0" err="1"/>
              <a:t>before</a:t>
            </a:r>
            <a:r>
              <a:rPr lang="fr-FR" dirty="0"/>
              <a:t>. </a:t>
            </a:r>
          </a:p>
          <a:p>
            <a:endParaRPr lang="fr-FR" dirty="0"/>
          </a:p>
          <a:p>
            <a:r>
              <a:rPr lang="fr-FR" dirty="0" err="1"/>
              <a:t>Hopefully</a:t>
            </a:r>
            <a:r>
              <a:rPr lang="fr-FR" dirty="0"/>
              <a:t> </a:t>
            </a:r>
            <a:r>
              <a:rPr lang="fr-FR" dirty="0" err="1"/>
              <a:t>we</a:t>
            </a:r>
            <a:r>
              <a:rPr lang="fr-FR" dirty="0"/>
              <a:t> </a:t>
            </a:r>
            <a:r>
              <a:rPr lang="fr-FR" dirty="0" err="1"/>
              <a:t>will</a:t>
            </a:r>
            <a:r>
              <a:rPr lang="fr-FR" dirty="0"/>
              <a:t> end </a:t>
            </a:r>
            <a:r>
              <a:rPr lang="fr-FR" dirty="0" err="1"/>
              <a:t>this</a:t>
            </a:r>
            <a:r>
              <a:rPr lang="fr-FR" dirty="0"/>
              <a:t> session </a:t>
            </a:r>
            <a:r>
              <a:rPr lang="fr-FR" dirty="0" err="1"/>
              <a:t>with</a:t>
            </a:r>
            <a:r>
              <a:rPr lang="fr-FR" dirty="0"/>
              <a:t> a Q&amp;A session all </a:t>
            </a:r>
            <a:r>
              <a:rPr lang="fr-FR" dirty="0" err="1"/>
              <a:t>together</a:t>
            </a:r>
            <a:r>
              <a:rPr lang="fr-FR" dirty="0"/>
              <a:t>. </a:t>
            </a:r>
          </a:p>
          <a:p>
            <a:endParaRPr lang="fr-FR" dirty="0"/>
          </a:p>
          <a:p>
            <a:r>
              <a:rPr lang="fr-FR" dirty="0"/>
              <a:t>Ok? </a:t>
            </a:r>
            <a:r>
              <a:rPr lang="fr-FR" dirty="0" err="1"/>
              <a:t>let’s</a:t>
            </a:r>
            <a:r>
              <a:rPr lang="fr-FR" dirty="0"/>
              <a:t> go!</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101</a:t>
            </a:fld>
            <a:endParaRPr lang="en-GB"/>
          </a:p>
        </p:txBody>
      </p:sp>
    </p:spTree>
    <p:extLst>
      <p:ext uri="{BB962C8B-B14F-4D97-AF65-F5344CB8AC3E}">
        <p14:creationId xmlns:p14="http://schemas.microsoft.com/office/powerpoint/2010/main" val="16577375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p>
        </p:txBody>
      </p:sp>
      <p:sp>
        <p:nvSpPr>
          <p:cNvPr id="4" name="Slide Number Placeholder 3"/>
          <p:cNvSpPr>
            <a:spLocks noGrp="1"/>
          </p:cNvSpPr>
          <p:nvPr>
            <p:ph type="sldNum" sz="quarter" idx="5"/>
          </p:nvPr>
        </p:nvSpPr>
        <p:spPr/>
        <p:txBody>
          <a:bodyPr/>
          <a:lstStyle/>
          <a:p>
            <a:fld id="{438FB828-7FE4-42D1-BEA2-6A733FD1B12E}" type="slidenum">
              <a:rPr lang="en-GB" smtClean="0"/>
              <a:t>102</a:t>
            </a:fld>
            <a:endParaRPr lang="en-GB"/>
          </a:p>
        </p:txBody>
      </p:sp>
    </p:spTree>
    <p:extLst>
      <p:ext uri="{BB962C8B-B14F-4D97-AF65-F5344CB8AC3E}">
        <p14:creationId xmlns:p14="http://schemas.microsoft.com/office/powerpoint/2010/main" val="31361589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103</a:t>
            </a:fld>
            <a:endParaRPr lang="en-GB"/>
          </a:p>
        </p:txBody>
      </p:sp>
    </p:spTree>
    <p:extLst>
      <p:ext uri="{BB962C8B-B14F-4D97-AF65-F5344CB8AC3E}">
        <p14:creationId xmlns:p14="http://schemas.microsoft.com/office/powerpoint/2010/main" val="24779019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42857383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38155858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106</a:t>
            </a:fld>
            <a:endParaRPr lang="en-GB"/>
          </a:p>
        </p:txBody>
      </p:sp>
    </p:spTree>
    <p:extLst>
      <p:ext uri="{BB962C8B-B14F-4D97-AF65-F5344CB8AC3E}">
        <p14:creationId xmlns:p14="http://schemas.microsoft.com/office/powerpoint/2010/main" val="9298527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24337002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19688596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109</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111</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112</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113</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114</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115</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116</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117</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it better</a:t>
            </a:r>
          </a:p>
          <a:p>
            <a:endParaRPr lang="en-US" dirty="0"/>
          </a:p>
          <a:p>
            <a:r>
              <a:rPr lang="en-US" dirty="0"/>
              <a:t>YAGNI: focus only on what really matter.</a:t>
            </a:r>
          </a:p>
          <a:p>
            <a:endParaRPr lang="en-US" dirty="0"/>
          </a:p>
          <a:p>
            <a:r>
              <a:rPr lang="en-US" dirty="0"/>
              <a:t>More relaxed (</a:t>
            </a:r>
            <a:r>
              <a:rPr lang="en-US" dirty="0" err="1"/>
              <a:t>détendu</a:t>
            </a:r>
            <a:r>
              <a:rPr lang="en-US" dirty="0"/>
              <a:t>) – Against Procrastination and premature optimizations</a:t>
            </a:r>
          </a:p>
          <a:p>
            <a:r>
              <a:rPr lang="en-US" dirty="0"/>
              <a:t>More efficient (</a:t>
            </a:r>
            <a:r>
              <a:rPr lang="en-US" dirty="0" err="1"/>
              <a:t>efficace</a:t>
            </a:r>
            <a:r>
              <a:rPr lang="en-US" dirty="0"/>
              <a:t>) – Progressive consolidation with baby steps</a:t>
            </a:r>
          </a:p>
          <a:p>
            <a:r>
              <a:rPr lang="en-US" dirty="0"/>
              <a:t>More relevant (pertinent)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 </a:t>
            </a:r>
            <a:r>
              <a:rPr lang="en-GB" dirty="0" err="1"/>
              <a:t>vous</a:t>
            </a:r>
            <a:r>
              <a:rPr lang="en-GB" dirty="0"/>
              <a:t> ai </a:t>
            </a:r>
            <a:r>
              <a:rPr lang="en-GB" dirty="0" err="1"/>
              <a:t>dit</a:t>
            </a:r>
            <a:r>
              <a:rPr lang="en-GB" dirty="0"/>
              <a:t> tout à </a:t>
            </a:r>
            <a:r>
              <a:rPr lang="en-GB" dirty="0" err="1"/>
              <a:t>l’heure</a:t>
            </a:r>
            <a:r>
              <a:rPr lang="en-GB" dirty="0"/>
              <a:t> que </a:t>
            </a:r>
            <a:r>
              <a:rPr lang="en-GB" dirty="0" err="1"/>
              <a:t>j’avais</a:t>
            </a:r>
            <a:r>
              <a:rPr lang="en-GB" dirty="0"/>
              <a:t> rate à </a:t>
            </a:r>
            <a:r>
              <a:rPr lang="en-GB" dirty="0" err="1"/>
              <a:t>peu</a:t>
            </a:r>
            <a:r>
              <a:rPr lang="en-GB" dirty="0"/>
              <a:t> </a:t>
            </a:r>
            <a:r>
              <a:rPr lang="en-GB" dirty="0" err="1"/>
              <a:t>près</a:t>
            </a:r>
            <a:r>
              <a:rPr lang="en-GB" dirty="0"/>
              <a:t> tout </a:t>
            </a:r>
            <a:r>
              <a:rPr lang="en-GB" dirty="0" err="1"/>
              <a:t>ce</a:t>
            </a:r>
            <a:r>
              <a:rPr lang="en-GB" dirty="0"/>
              <a:t> qui </a:t>
            </a:r>
            <a:r>
              <a:rPr lang="en-GB" dirty="0" err="1"/>
              <a:t>était</a:t>
            </a:r>
            <a:r>
              <a:rPr lang="en-GB" dirty="0"/>
              <a:t> possible de </a:t>
            </a:r>
            <a:r>
              <a:rPr lang="en-GB" dirty="0" err="1"/>
              <a:t>rater</a:t>
            </a:r>
            <a:r>
              <a:rPr lang="en-GB" dirty="0"/>
              <a:t> </a:t>
            </a:r>
            <a:r>
              <a:rPr lang="en-GB" dirty="0" err="1"/>
              <a:t>en</a:t>
            </a:r>
            <a:r>
              <a:rPr lang="en-GB" dirty="0"/>
              <a:t> </a:t>
            </a:r>
            <a:r>
              <a:rPr lang="en-GB" dirty="0" err="1"/>
              <a:t>faisant</a:t>
            </a:r>
            <a:r>
              <a:rPr lang="en-GB" dirty="0"/>
              <a:t> du TDD tout au long de </a:t>
            </a:r>
            <a:r>
              <a:rPr lang="en-GB" dirty="0" err="1"/>
              <a:t>mes</a:t>
            </a:r>
            <a:r>
              <a:rPr lang="en-GB" dirty="0"/>
              <a:t> premières </a:t>
            </a:r>
            <a:r>
              <a:rPr lang="en-GB" dirty="0" err="1"/>
              <a:t>années</a:t>
            </a:r>
            <a:r>
              <a:rPr lang="en-GB" dirty="0"/>
              <a:t> de pratique.</a:t>
            </a:r>
          </a:p>
          <a:p>
            <a:endParaRPr lang="en-GB" dirty="0"/>
          </a:p>
          <a:p>
            <a:r>
              <a:rPr lang="en-GB" dirty="0" err="1"/>
              <a:t>Voyons</a:t>
            </a:r>
            <a:r>
              <a:rPr lang="en-GB" dirty="0"/>
              <a:t> </a:t>
            </a:r>
            <a:r>
              <a:rPr lang="en-GB" dirty="0" err="1"/>
              <a:t>maintenant</a:t>
            </a:r>
            <a:r>
              <a:rPr lang="en-GB" dirty="0"/>
              <a:t> ensemble </a:t>
            </a:r>
            <a:r>
              <a:rPr lang="en-GB" dirty="0" err="1"/>
              <a:t>quelques</a:t>
            </a:r>
            <a:r>
              <a:rPr lang="en-GB" dirty="0"/>
              <a:t> un des </a:t>
            </a:r>
            <a:r>
              <a:rPr lang="en-GB" dirty="0" err="1"/>
              <a:t>pièges</a:t>
            </a:r>
            <a:r>
              <a:rPr lang="en-GB" dirty="0"/>
              <a:t> </a:t>
            </a:r>
            <a:r>
              <a:rPr lang="en-GB" dirty="0" err="1"/>
              <a:t>ou</a:t>
            </a:r>
            <a:r>
              <a:rPr lang="en-GB" dirty="0"/>
              <a:t> difficulties dans </a:t>
            </a:r>
            <a:r>
              <a:rPr lang="en-GB" dirty="0" err="1"/>
              <a:t>lesquelles</a:t>
            </a:r>
            <a:r>
              <a:rPr lang="en-GB" dirty="0"/>
              <a:t> on </a:t>
            </a:r>
            <a:r>
              <a:rPr lang="en-GB" dirty="0" err="1"/>
              <a:t>peut</a:t>
            </a:r>
            <a:r>
              <a:rPr lang="en-GB" dirty="0"/>
              <a:t> </a:t>
            </a:r>
            <a:r>
              <a:rPr lang="en-GB" dirty="0" err="1"/>
              <a:t>tomber</a:t>
            </a:r>
            <a:r>
              <a:rPr lang="en-GB" dirty="0"/>
              <a:t> </a:t>
            </a:r>
            <a:r>
              <a:rPr lang="en-GB" dirty="0" err="1"/>
              <a:t>quand</a:t>
            </a:r>
            <a:r>
              <a:rPr lang="en-GB" dirty="0"/>
              <a:t> on fait du TDD.</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Alors</a:t>
            </a:r>
            <a:r>
              <a:rPr lang="en-US" sz="1200" dirty="0">
                <a:solidFill>
                  <a:schemeClr val="bg1"/>
                </a:solidFill>
              </a:rPr>
              <a:t>…. Déjà…</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attention au tests </a:t>
            </a:r>
            <a:r>
              <a:rPr lang="en-US" sz="1200" dirty="0" err="1">
                <a:solidFill>
                  <a:schemeClr val="bg1"/>
                </a:solidFill>
              </a:rPr>
              <a:t>fragiles</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 </a:t>
            </a:r>
            <a:r>
              <a:rPr lang="en-US" sz="1200" dirty="0" err="1">
                <a:solidFill>
                  <a:schemeClr val="bg1"/>
                </a:solidFill>
              </a:rPr>
              <a:t>C’est</a:t>
            </a:r>
            <a:r>
              <a:rPr lang="en-US" sz="1200" dirty="0">
                <a:solidFill>
                  <a:schemeClr val="bg1"/>
                </a:solidFill>
              </a:rPr>
              <a:t> quoi un test fragile ? </a:t>
            </a:r>
            <a:r>
              <a:rPr lang="en-US" sz="1200" dirty="0" err="1">
                <a:solidFill>
                  <a:schemeClr val="bg1"/>
                </a:solidFill>
              </a:rPr>
              <a:t>C’est</a:t>
            </a:r>
            <a:r>
              <a:rPr lang="en-US" sz="1200" dirty="0">
                <a:solidFill>
                  <a:schemeClr val="bg1"/>
                </a:solidFill>
              </a:rPr>
              <a:t> un test qui </a:t>
            </a:r>
            <a:r>
              <a:rPr lang="en-US" sz="1200" dirty="0" err="1">
                <a:solidFill>
                  <a:schemeClr val="bg1"/>
                </a:solidFill>
              </a:rPr>
              <a:t>casse</a:t>
            </a:r>
            <a:r>
              <a:rPr lang="en-US" sz="1200" dirty="0">
                <a:solidFill>
                  <a:schemeClr val="bg1"/>
                </a:solidFill>
              </a:rPr>
              <a:t> un </a:t>
            </a:r>
            <a:r>
              <a:rPr lang="en-US" sz="1200" dirty="0" err="1">
                <a:solidFill>
                  <a:schemeClr val="bg1"/>
                </a:solidFill>
              </a:rPr>
              <a:t>peu</a:t>
            </a:r>
            <a:r>
              <a:rPr lang="en-US" sz="1200" dirty="0">
                <a:solidFill>
                  <a:schemeClr val="bg1"/>
                </a:solidFill>
              </a:rPr>
              <a:t> trop </a:t>
            </a:r>
            <a:r>
              <a:rPr lang="en-US" sz="1200" dirty="0" err="1">
                <a:solidFill>
                  <a:schemeClr val="bg1"/>
                </a:solidFill>
              </a:rPr>
              <a:t>souvent</a:t>
            </a:r>
            <a:r>
              <a:rPr lang="en-US" sz="1200" dirty="0">
                <a:solidFill>
                  <a:schemeClr val="bg1"/>
                </a:solidFill>
              </a:rPr>
              <a:t> </a:t>
            </a:r>
            <a:r>
              <a:rPr lang="en-US" sz="1200" dirty="0" err="1">
                <a:solidFill>
                  <a:schemeClr val="bg1"/>
                </a:solidFill>
              </a:rPr>
              <a:t>quand</a:t>
            </a:r>
            <a:r>
              <a:rPr lang="en-US" sz="1200" dirty="0">
                <a:solidFill>
                  <a:schemeClr val="bg1"/>
                </a:solidFill>
              </a:rPr>
              <a:t> on </a:t>
            </a:r>
            <a:r>
              <a:rPr lang="en-US" sz="1200" dirty="0" err="1">
                <a:solidFill>
                  <a:schemeClr val="bg1"/>
                </a:solidFill>
              </a:rPr>
              <a:t>veut</a:t>
            </a:r>
            <a:r>
              <a:rPr lang="en-US" sz="1200" dirty="0">
                <a:solidFill>
                  <a:schemeClr val="bg1"/>
                </a:solidFill>
              </a:rPr>
              <a:t> changer </a:t>
            </a:r>
            <a:r>
              <a:rPr lang="en-US" sz="1200" dirty="0" err="1">
                <a:solidFill>
                  <a:schemeClr val="bg1"/>
                </a:solidFill>
              </a:rPr>
              <a:t>notre</a:t>
            </a:r>
            <a:r>
              <a:rPr lang="en-US" sz="1200" dirty="0">
                <a:solidFill>
                  <a:schemeClr val="bg1"/>
                </a:solidFill>
              </a:rPr>
              <a:t> code (on </a:t>
            </a:r>
            <a:r>
              <a:rPr lang="en-US" sz="1200" dirty="0" err="1">
                <a:solidFill>
                  <a:schemeClr val="bg1"/>
                </a:solidFill>
              </a:rPr>
              <a:t>va</a:t>
            </a:r>
            <a:r>
              <a:rPr lang="en-US" sz="1200" dirty="0">
                <a:solidFill>
                  <a:schemeClr val="bg1"/>
                </a:solidFill>
              </a:rPr>
              <a:t> le </a:t>
            </a:r>
            <a:r>
              <a:rPr lang="en-US" sz="1200" dirty="0" err="1">
                <a:solidFill>
                  <a:schemeClr val="bg1"/>
                </a:solidFill>
              </a:rPr>
              <a:t>voir</a:t>
            </a:r>
            <a:r>
              <a:rPr lang="en-US" sz="1200" dirty="0">
                <a:solidFill>
                  <a:schemeClr val="bg1"/>
                </a:solidFill>
              </a:rPr>
              <a:t> après avec </a:t>
            </a:r>
            <a:r>
              <a:rPr lang="en-US" sz="1200" dirty="0" err="1">
                <a:solidFill>
                  <a:schemeClr val="bg1"/>
                </a:solidFill>
              </a:rPr>
              <a:t>une</a:t>
            </a:r>
            <a:r>
              <a:rPr lang="en-US" sz="1200" dirty="0">
                <a:solidFill>
                  <a:schemeClr val="bg1"/>
                </a:solidFill>
              </a:rPr>
              <a:t> petite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Attention aux angles </a:t>
            </a:r>
            <a:r>
              <a:rPr lang="en-US" sz="1200" dirty="0" err="1">
                <a:solidFill>
                  <a:schemeClr val="bg1"/>
                </a:solidFill>
              </a:rPr>
              <a:t>morts</a:t>
            </a:r>
            <a:r>
              <a:rPr lang="en-US" sz="1200" dirty="0">
                <a:solidFill>
                  <a:schemeClr val="bg1"/>
                </a:solidFill>
              </a:rPr>
              <a:t>, </a:t>
            </a:r>
            <a:r>
              <a:rPr lang="en-US" sz="1200" dirty="0" err="1">
                <a:solidFill>
                  <a:schemeClr val="bg1"/>
                </a:solidFill>
              </a:rPr>
              <a:t>ca.d</a:t>
            </a:r>
            <a:r>
              <a:rPr lang="en-US" sz="1200" dirty="0">
                <a:solidFill>
                  <a:schemeClr val="bg1"/>
                </a:solidFill>
              </a:rPr>
              <a:t> à tout </a:t>
            </a:r>
            <a:r>
              <a:rPr lang="en-US" sz="1200" dirty="0" err="1">
                <a:solidFill>
                  <a:schemeClr val="bg1"/>
                </a:solidFill>
              </a:rPr>
              <a:t>ces</a:t>
            </a:r>
            <a:r>
              <a:rPr lang="en-US" sz="1200" dirty="0">
                <a:solidFill>
                  <a:schemeClr val="bg1"/>
                </a:solidFill>
              </a:rPr>
              <a:t> petits </a:t>
            </a:r>
            <a:r>
              <a:rPr lang="en-US" sz="1200" dirty="0" err="1">
                <a:solidFill>
                  <a:schemeClr val="bg1"/>
                </a:solidFill>
              </a:rPr>
              <a:t>endroits</a:t>
            </a:r>
            <a:r>
              <a:rPr lang="en-US" sz="1200" dirty="0">
                <a:solidFill>
                  <a:schemeClr val="bg1"/>
                </a:solidFill>
              </a:rPr>
              <a:t> </a:t>
            </a:r>
            <a:r>
              <a:rPr lang="en-US" sz="1200" dirty="0" err="1">
                <a:solidFill>
                  <a:schemeClr val="bg1"/>
                </a:solidFill>
              </a:rPr>
              <a:t>ou</a:t>
            </a:r>
            <a:r>
              <a:rPr lang="en-US" sz="1200" dirty="0">
                <a:solidFill>
                  <a:schemeClr val="bg1"/>
                </a:solidFill>
              </a:rPr>
              <a:t> les </a:t>
            </a:r>
            <a:r>
              <a:rPr lang="en-US" sz="1200" dirty="0" err="1">
                <a:solidFill>
                  <a:schemeClr val="bg1"/>
                </a:solidFill>
              </a:rPr>
              <a:t>bacteries</a:t>
            </a:r>
            <a:r>
              <a:rPr lang="en-US" sz="1200" dirty="0">
                <a:solidFill>
                  <a:schemeClr val="bg1"/>
                </a:solidFill>
              </a:rPr>
              <a:t> </a:t>
            </a:r>
            <a:r>
              <a:rPr lang="en-US" sz="1200" dirty="0" err="1">
                <a:solidFill>
                  <a:schemeClr val="bg1"/>
                </a:solidFill>
              </a:rPr>
              <a:t>attaquent</a:t>
            </a:r>
            <a:r>
              <a:rPr lang="en-US" sz="1200" dirty="0">
                <a:solidFill>
                  <a:schemeClr val="bg1"/>
                </a:solidFill>
              </a:rPr>
              <a:t>.. </a:t>
            </a:r>
            <a:r>
              <a:rPr lang="en-US" sz="1200" dirty="0" err="1">
                <a:solidFill>
                  <a:schemeClr val="bg1"/>
                </a:solidFill>
              </a:rPr>
              <a:t>Ou</a:t>
            </a:r>
            <a:r>
              <a:rPr lang="en-US" sz="1200" dirty="0">
                <a:solidFill>
                  <a:schemeClr val="bg1"/>
                </a:solidFill>
              </a:rPr>
              <a:t> les bugs </a:t>
            </a:r>
            <a:r>
              <a:rPr lang="en-US" sz="1200" dirty="0" err="1">
                <a:solidFill>
                  <a:schemeClr val="bg1"/>
                </a:solidFill>
              </a:rPr>
              <a:t>apparaissent</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Attention aux tests trop </a:t>
            </a:r>
            <a:r>
              <a:rPr lang="en-US" sz="1200" dirty="0" err="1">
                <a:solidFill>
                  <a:schemeClr val="bg1"/>
                </a:solidFill>
              </a:rPr>
              <a:t>compliqués</a:t>
            </a:r>
            <a:r>
              <a:rPr lang="en-US" sz="1200" dirty="0">
                <a:solidFill>
                  <a:schemeClr val="bg1"/>
                </a:solidFill>
              </a:rPr>
              <a:t>. Ca fatigue tout le monde de lire du code procedural </a:t>
            </a:r>
            <a:r>
              <a:rPr lang="en-US" sz="1200" dirty="0" err="1">
                <a:solidFill>
                  <a:schemeClr val="bg1"/>
                </a:solidFill>
              </a:rPr>
              <a:t>pissé</a:t>
            </a:r>
            <a:r>
              <a:rPr lang="en-US" sz="1200" dirty="0">
                <a:solidFill>
                  <a:schemeClr val="bg1"/>
                </a:solidFill>
              </a:rPr>
              <a:t> à la </a:t>
            </a:r>
            <a:r>
              <a:rPr lang="en-US" sz="1200" dirty="0" err="1">
                <a:solidFill>
                  <a:schemeClr val="bg1"/>
                </a:solidFill>
              </a:rPr>
              <a:t>ligne</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Si </a:t>
            </a:r>
            <a:r>
              <a:rPr lang="en-US" sz="1200" dirty="0" err="1">
                <a:solidFill>
                  <a:schemeClr val="bg1"/>
                </a:solidFill>
              </a:rPr>
              <a:t>vous</a:t>
            </a:r>
            <a:r>
              <a:rPr lang="en-US" sz="1200" dirty="0">
                <a:solidFill>
                  <a:schemeClr val="bg1"/>
                </a:solidFill>
              </a:rPr>
              <a:t> ne </a:t>
            </a:r>
            <a:r>
              <a:rPr lang="en-US" sz="1200" dirty="0" err="1">
                <a:solidFill>
                  <a:schemeClr val="bg1"/>
                </a:solidFill>
              </a:rPr>
              <a:t>faites</a:t>
            </a:r>
            <a:r>
              <a:rPr lang="en-US" sz="1200" dirty="0">
                <a:solidFill>
                  <a:schemeClr val="bg1"/>
                </a:solidFill>
              </a:rPr>
              <a:t> pas attention à la </a:t>
            </a:r>
            <a:r>
              <a:rPr lang="en-US" sz="1200" dirty="0" err="1">
                <a:solidFill>
                  <a:schemeClr val="bg1"/>
                </a:solidFill>
              </a:rPr>
              <a:t>qualité</a:t>
            </a:r>
            <a:r>
              <a:rPr lang="en-US" sz="1200" dirty="0">
                <a:solidFill>
                  <a:schemeClr val="bg1"/>
                </a:solidFill>
              </a:rPr>
              <a:t> et à la </a:t>
            </a:r>
            <a:r>
              <a:rPr lang="en-US" sz="1200" dirty="0" err="1">
                <a:solidFill>
                  <a:schemeClr val="bg1"/>
                </a:solidFill>
              </a:rPr>
              <a:t>lisibilité</a:t>
            </a:r>
            <a:r>
              <a:rPr lang="en-US" sz="1200" dirty="0">
                <a:solidFill>
                  <a:schemeClr val="bg1"/>
                </a:solidFill>
              </a:rPr>
              <a:t> de </a:t>
            </a:r>
            <a:r>
              <a:rPr lang="en-US" sz="1200" dirty="0" err="1">
                <a:solidFill>
                  <a:schemeClr val="bg1"/>
                </a:solidFill>
              </a:rPr>
              <a:t>votre</a:t>
            </a:r>
            <a:r>
              <a:rPr lang="en-US" sz="1200" dirty="0">
                <a:solidFill>
                  <a:schemeClr val="bg1"/>
                </a:solidFill>
              </a:rPr>
              <a:t> code de tests =&gt; tout </a:t>
            </a:r>
            <a:r>
              <a:rPr lang="en-US" sz="1200" dirty="0" err="1">
                <a:solidFill>
                  <a:schemeClr val="bg1"/>
                </a:solidFill>
              </a:rPr>
              <a:t>va</a:t>
            </a:r>
            <a:r>
              <a:rPr lang="en-US" sz="1200" dirty="0">
                <a:solidFill>
                  <a:schemeClr val="bg1"/>
                </a:solidFill>
              </a:rPr>
              <a:t> se </a:t>
            </a:r>
            <a:r>
              <a:rPr lang="en-US" sz="1200" dirty="0" err="1">
                <a:solidFill>
                  <a:schemeClr val="bg1"/>
                </a:solidFill>
              </a:rPr>
              <a:t>dégrader</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Bon. On </a:t>
            </a:r>
            <a:r>
              <a:rPr lang="en-US" sz="1200" dirty="0" err="1">
                <a:solidFill>
                  <a:schemeClr val="bg1"/>
                </a:solidFill>
              </a:rPr>
              <a:t>va</a:t>
            </a:r>
            <a:r>
              <a:rPr lang="en-US" sz="1200" dirty="0">
                <a:solidFill>
                  <a:schemeClr val="bg1"/>
                </a:solidFill>
              </a:rPr>
              <a:t> </a:t>
            </a:r>
            <a:r>
              <a:rPr lang="en-US" sz="1200" dirty="0" err="1">
                <a:solidFill>
                  <a:schemeClr val="bg1"/>
                </a:solidFill>
              </a:rPr>
              <a:t>zoomer</a:t>
            </a:r>
            <a:r>
              <a:rPr lang="en-US" sz="1200" dirty="0">
                <a:solidFill>
                  <a:schemeClr val="bg1"/>
                </a:solidFill>
              </a:rPr>
              <a:t> un </a:t>
            </a:r>
            <a:r>
              <a:rPr lang="en-US" sz="1200" dirty="0" err="1">
                <a:solidFill>
                  <a:schemeClr val="bg1"/>
                </a:solidFill>
              </a:rPr>
              <a:t>peu</a:t>
            </a:r>
            <a:r>
              <a:rPr lang="en-US" sz="1200" dirty="0">
                <a:solidFill>
                  <a:schemeClr val="bg1"/>
                </a:solidFill>
              </a:rPr>
              <a:t> sur </a:t>
            </a:r>
            <a:r>
              <a:rPr lang="en-US" sz="1200" dirty="0" err="1">
                <a:solidFill>
                  <a:schemeClr val="bg1"/>
                </a:solidFill>
              </a:rPr>
              <a:t>ces</a:t>
            </a:r>
            <a:r>
              <a:rPr lang="en-US" sz="1200" dirty="0">
                <a:solidFill>
                  <a:schemeClr val="bg1"/>
                </a:solidFill>
              </a:rPr>
              <a:t> 3 types de </a:t>
            </a:r>
            <a:r>
              <a:rPr lang="en-US" sz="1200" dirty="0" err="1">
                <a:solidFill>
                  <a:schemeClr val="bg1"/>
                </a:solidFill>
              </a:rPr>
              <a:t>difficultés</a:t>
            </a:r>
            <a:r>
              <a:rPr lang="en-US" sz="1200" dirty="0">
                <a:solidFill>
                  <a:schemeClr val="bg1"/>
                </a:solidFill>
              </a:rPr>
              <a:t> avec </a:t>
            </a:r>
            <a:r>
              <a:rPr lang="en-US" sz="1200" dirty="0" err="1">
                <a:solidFill>
                  <a:schemeClr val="bg1"/>
                </a:solidFill>
              </a:rPr>
              <a:t>quelques</a:t>
            </a:r>
            <a:r>
              <a:rPr lang="en-US" sz="1200" dirty="0">
                <a:solidFill>
                  <a:schemeClr val="bg1"/>
                </a:solidFill>
              </a:rPr>
              <a:t> animations pour render </a:t>
            </a:r>
            <a:r>
              <a:rPr lang="en-US" sz="1200" dirty="0" err="1">
                <a:solidFill>
                  <a:schemeClr val="bg1"/>
                </a:solidFill>
              </a:rPr>
              <a:t>ça</a:t>
            </a:r>
            <a:r>
              <a:rPr lang="en-US" sz="1200" dirty="0">
                <a:solidFill>
                  <a:schemeClr val="bg1"/>
                </a:solidFill>
              </a:rPr>
              <a:t> plus </a:t>
            </a:r>
            <a:r>
              <a:rPr lang="en-US" sz="1200" dirty="0" err="1">
                <a:solidFill>
                  <a:schemeClr val="bg1"/>
                </a:solidFill>
              </a:rPr>
              <a:t>lisible</a:t>
            </a:r>
            <a:r>
              <a:rPr lang="en-US" sz="1200" dirty="0">
                <a:solidFill>
                  <a:schemeClr val="bg1"/>
                </a:solidFill>
              </a:rPr>
              <a:t>. Ok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have situations like this</a:t>
            </a:r>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3066224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a:p>
            <a:endParaRPr lang="en-GB" dirty="0"/>
          </a:p>
          <a:p>
            <a:r>
              <a:rPr lang="en-GB" dirty="0"/>
              <a:t>Du coup ma </a:t>
            </a:r>
            <a:r>
              <a:rPr lang="en-GB" dirty="0" err="1"/>
              <a:t>traduciton</a:t>
            </a:r>
            <a:r>
              <a:rPr lang="en-GB" dirty="0"/>
              <a:t> à </a:t>
            </a:r>
            <a:r>
              <a:rPr lang="en-GB" dirty="0" err="1"/>
              <a:t>moi</a:t>
            </a:r>
            <a:r>
              <a:rPr lang="en-GB" dirty="0"/>
              <a:t> : </a:t>
            </a:r>
            <a:r>
              <a:rPr lang="en-GB" dirty="0" err="1"/>
              <a:t>écrivez</a:t>
            </a:r>
            <a:r>
              <a:rPr lang="en-GB" dirty="0"/>
              <a:t> des tests </a:t>
            </a:r>
            <a:r>
              <a:rPr lang="en-GB" dirty="0" err="1"/>
              <a:t>d’acceptation</a:t>
            </a:r>
            <a:r>
              <a:rPr lang="en-GB" dirty="0"/>
              <a:t> </a:t>
            </a:r>
            <a:r>
              <a:rPr lang="en-GB" dirty="0" err="1"/>
              <a:t>gros</a:t>
            </a:r>
            <a:r>
              <a:rPr lang="en-GB" dirty="0"/>
              <a:t> grains, </a:t>
            </a:r>
            <a:r>
              <a:rPr lang="en-GB" dirty="0" err="1"/>
              <a:t>c’est</a:t>
            </a:r>
            <a:r>
              <a:rPr lang="en-GB" dirty="0"/>
              <a:t> à dire des tests qui </a:t>
            </a:r>
            <a:r>
              <a:rPr lang="en-GB" dirty="0" err="1"/>
              <a:t>s’appliquent</a:t>
            </a:r>
            <a:r>
              <a:rPr lang="en-GB" dirty="0"/>
              <a:t> sur des </a:t>
            </a:r>
            <a:r>
              <a:rPr lang="en-GB" dirty="0" err="1"/>
              <a:t>gros</a:t>
            </a:r>
            <a:r>
              <a:rPr lang="en-GB" dirty="0"/>
              <a:t> </a:t>
            </a:r>
            <a:r>
              <a:rPr lang="en-GB" dirty="0" err="1"/>
              <a:t>trucs</a:t>
            </a:r>
            <a:r>
              <a:rPr lang="en-GB" dirty="0"/>
              <a:t>: </a:t>
            </a:r>
            <a:r>
              <a:rPr lang="en-GB" dirty="0" err="1"/>
              <a:t>dont</a:t>
            </a:r>
            <a:r>
              <a:rPr lang="en-GB" dirty="0"/>
              <a:t> le </a:t>
            </a:r>
            <a:r>
              <a:rPr lang="en-GB" dirty="0" err="1"/>
              <a:t>sujet</a:t>
            </a:r>
            <a:r>
              <a:rPr lang="en-GB" dirty="0"/>
              <a:t> à </a:t>
            </a:r>
            <a:r>
              <a:rPr lang="en-GB" dirty="0" err="1"/>
              <a:t>l’étude</a:t>
            </a:r>
            <a:r>
              <a:rPr lang="en-GB" dirty="0"/>
              <a:t> </a:t>
            </a:r>
            <a:r>
              <a:rPr lang="en-GB" dirty="0" err="1"/>
              <a:t>est</a:t>
            </a:r>
            <a:r>
              <a:rPr lang="en-GB" dirty="0"/>
              <a:t> </a:t>
            </a:r>
            <a:r>
              <a:rPr lang="en-GB" dirty="0" err="1"/>
              <a:t>une</a:t>
            </a:r>
            <a:r>
              <a:rPr lang="en-GB" dirty="0"/>
              <a:t> API par </a:t>
            </a:r>
            <a:r>
              <a:rPr lang="en-GB" dirty="0" err="1"/>
              <a:t>exemple</a:t>
            </a:r>
            <a:r>
              <a:rPr lang="en-GB" dirty="0"/>
              <a:t> . </a:t>
            </a:r>
            <a:r>
              <a:rPr lang="en-GB" dirty="0" err="1"/>
              <a:t>Vous</a:t>
            </a:r>
            <a:r>
              <a:rPr lang="en-GB" dirty="0"/>
              <a:t> </a:t>
            </a:r>
            <a:r>
              <a:rPr lang="en-GB" dirty="0" err="1"/>
              <a:t>allez</a:t>
            </a:r>
            <a:r>
              <a:rPr lang="en-GB" dirty="0"/>
              <a:t> </a:t>
            </a:r>
            <a:r>
              <a:rPr lang="en-GB" dirty="0" err="1"/>
              <a:t>testez</a:t>
            </a:r>
            <a:r>
              <a:rPr lang="en-GB" dirty="0"/>
              <a:t> des petites choses, </a:t>
            </a:r>
            <a:r>
              <a:rPr lang="en-GB" dirty="0" err="1"/>
              <a:t>mais</a:t>
            </a:r>
            <a:r>
              <a:rPr lang="en-GB" dirty="0"/>
              <a:t> à </a:t>
            </a:r>
            <a:r>
              <a:rPr lang="en-GB" dirty="0" err="1"/>
              <a:t>chaque</a:t>
            </a:r>
            <a:r>
              <a:rPr lang="en-GB" dirty="0"/>
              <a:t> </a:t>
            </a:r>
            <a:r>
              <a:rPr lang="en-GB" dirty="0" err="1"/>
              <a:t>fois</a:t>
            </a:r>
            <a:r>
              <a:rPr lang="en-GB" dirty="0"/>
              <a:t> sur un ensemble consequent. </a:t>
            </a:r>
          </a:p>
          <a:p>
            <a:endParaRPr lang="en-GB" dirty="0"/>
          </a:p>
          <a:p>
            <a:r>
              <a:rPr lang="en-GB" dirty="0" err="1"/>
              <a:t>N’écrivez</a:t>
            </a:r>
            <a:r>
              <a:rPr lang="en-GB" dirty="0"/>
              <a:t> pas </a:t>
            </a:r>
            <a:r>
              <a:rPr lang="en-GB" dirty="0" err="1"/>
              <a:t>forcément</a:t>
            </a:r>
            <a:r>
              <a:rPr lang="en-GB" dirty="0"/>
              <a:t> de tests sur des petites choses, </a:t>
            </a:r>
            <a:r>
              <a:rPr lang="en-GB" dirty="0" err="1"/>
              <a:t>comme</a:t>
            </a:r>
            <a:r>
              <a:rPr lang="en-GB" dirty="0"/>
              <a:t> des classes, des types, et encore </a:t>
            </a:r>
            <a:r>
              <a:rPr lang="en-GB" dirty="0" err="1"/>
              <a:t>moins</a:t>
            </a:r>
            <a:r>
              <a:rPr lang="en-GB" dirty="0"/>
              <a:t> des </a:t>
            </a:r>
            <a:r>
              <a:rPr lang="en-GB" dirty="0" err="1"/>
              <a:t>méthodes</a:t>
            </a:r>
            <a:r>
              <a:rPr lang="en-GB" dirty="0"/>
              <a:t>. Et </a:t>
            </a:r>
            <a:r>
              <a:rPr lang="en-GB" dirty="0" err="1"/>
              <a:t>quand</a:t>
            </a:r>
            <a:r>
              <a:rPr lang="en-GB" dirty="0"/>
              <a:t> </a:t>
            </a:r>
            <a:r>
              <a:rPr lang="en-GB" dirty="0" err="1"/>
              <a:t>vous</a:t>
            </a:r>
            <a:r>
              <a:rPr lang="en-GB" dirty="0"/>
              <a:t> le </a:t>
            </a:r>
            <a:r>
              <a:rPr lang="en-GB" dirty="0" err="1"/>
              <a:t>ferez</a:t>
            </a:r>
            <a:r>
              <a:rPr lang="en-GB" dirty="0"/>
              <a:t>, dans la </a:t>
            </a:r>
            <a:r>
              <a:rPr lang="en-GB" dirty="0" err="1"/>
              <a:t>plupart</a:t>
            </a:r>
            <a:r>
              <a:rPr lang="en-GB" dirty="0"/>
              <a:t> des </a:t>
            </a:r>
            <a:r>
              <a:rPr lang="en-GB" dirty="0" err="1"/>
              <a:t>cas</a:t>
            </a:r>
            <a:r>
              <a:rPr lang="en-GB" dirty="0"/>
              <a:t> (pour advancer sur le design </a:t>
            </a:r>
            <a:r>
              <a:rPr lang="en-GB" dirty="0" err="1"/>
              <a:t>ou</a:t>
            </a:r>
            <a:r>
              <a:rPr lang="en-GB" dirty="0"/>
              <a:t> des parties </a:t>
            </a:r>
            <a:r>
              <a:rPr lang="en-GB" dirty="0" err="1"/>
              <a:t>compliquées</a:t>
            </a:r>
            <a:r>
              <a:rPr lang="en-GB" dirty="0"/>
              <a:t>), </a:t>
            </a:r>
            <a:r>
              <a:rPr lang="en-GB" dirty="0" err="1"/>
              <a:t>n’hésitez</a:t>
            </a:r>
            <a:r>
              <a:rPr lang="en-GB" dirty="0"/>
              <a:t> pas à les </a:t>
            </a:r>
            <a:r>
              <a:rPr lang="en-GB" dirty="0" err="1"/>
              <a:t>supprimer</a:t>
            </a:r>
            <a:r>
              <a:rPr lang="en-GB" dirty="0"/>
              <a:t> </a:t>
            </a:r>
            <a:r>
              <a:rPr lang="en-GB" dirty="0" err="1"/>
              <a:t>ensuite</a:t>
            </a:r>
            <a:r>
              <a:rPr lang="en-GB" dirty="0"/>
              <a:t> (un </a:t>
            </a:r>
            <a:r>
              <a:rPr lang="en-GB" dirty="0" err="1"/>
              <a:t>peu</a:t>
            </a:r>
            <a:r>
              <a:rPr lang="en-GB" dirty="0"/>
              <a:t> </a:t>
            </a:r>
            <a:r>
              <a:rPr lang="en-GB" dirty="0" err="1"/>
              <a:t>comme</a:t>
            </a:r>
            <a:r>
              <a:rPr lang="en-GB" dirty="0"/>
              <a:t> </a:t>
            </a:r>
            <a:r>
              <a:rPr lang="en-GB" dirty="0" err="1"/>
              <a:t>l’analogie</a:t>
            </a:r>
            <a:r>
              <a:rPr lang="en-GB" dirty="0"/>
              <a:t> </a:t>
            </a:r>
            <a:r>
              <a:rPr lang="en-GB" dirty="0" err="1"/>
              <a:t>qu’aime</a:t>
            </a:r>
            <a:r>
              <a:rPr lang="en-GB" dirty="0"/>
              <a:t> bien mon </a:t>
            </a:r>
            <a:r>
              <a:rPr lang="en-GB" dirty="0" err="1"/>
              <a:t>pote</a:t>
            </a:r>
            <a:r>
              <a:rPr lang="en-GB" dirty="0"/>
              <a:t> et </a:t>
            </a:r>
            <a:r>
              <a:rPr lang="en-GB" dirty="0" err="1"/>
              <a:t>associé</a:t>
            </a:r>
            <a:r>
              <a:rPr lang="en-GB" dirty="0"/>
              <a:t> Bruno : des petits </a:t>
            </a:r>
            <a:r>
              <a:rPr lang="en-GB" dirty="0" err="1"/>
              <a:t>tasseaux</a:t>
            </a:r>
            <a:r>
              <a:rPr lang="en-GB" dirty="0"/>
              <a:t> de </a:t>
            </a:r>
            <a:r>
              <a:rPr lang="en-GB" dirty="0" err="1"/>
              <a:t>bois</a:t>
            </a:r>
            <a:r>
              <a:rPr lang="en-GB" dirty="0"/>
              <a:t> qui nous </a:t>
            </a:r>
            <a:r>
              <a:rPr lang="en-GB" dirty="0" err="1"/>
              <a:t>aident</a:t>
            </a:r>
            <a:r>
              <a:rPr lang="en-GB" dirty="0"/>
              <a:t> à </a:t>
            </a:r>
            <a:r>
              <a:rPr lang="en-GB" dirty="0" err="1"/>
              <a:t>monter</a:t>
            </a:r>
            <a:r>
              <a:rPr lang="en-GB" dirty="0"/>
              <a:t> un </a:t>
            </a:r>
            <a:r>
              <a:rPr lang="en-GB" dirty="0" err="1"/>
              <a:t>mur</a:t>
            </a:r>
            <a:r>
              <a:rPr lang="en-GB" dirty="0"/>
              <a:t> </a:t>
            </a:r>
            <a:r>
              <a:rPr lang="en-GB" dirty="0" err="1"/>
              <a:t>en</a:t>
            </a:r>
            <a:r>
              <a:rPr lang="en-GB" dirty="0"/>
              <a:t> </a:t>
            </a:r>
            <a:r>
              <a:rPr lang="en-GB" dirty="0" err="1"/>
              <a:t>brique</a:t>
            </a:r>
            <a:r>
              <a:rPr lang="en-GB" dirty="0"/>
              <a:t>.</a:t>
            </a:r>
          </a:p>
          <a:p>
            <a:endParaRPr lang="en-GB" dirty="0"/>
          </a:p>
          <a:p>
            <a:r>
              <a:rPr lang="en-GB" dirty="0"/>
              <a:t>Bon, </a:t>
            </a:r>
            <a:r>
              <a:rPr lang="en-GB" dirty="0" err="1"/>
              <a:t>j’imagine</a:t>
            </a:r>
            <a:r>
              <a:rPr lang="en-GB" dirty="0"/>
              <a:t> que </a:t>
            </a:r>
            <a:r>
              <a:rPr lang="en-GB" dirty="0" err="1"/>
              <a:t>j’aurai</a:t>
            </a:r>
            <a:r>
              <a:rPr lang="en-GB" dirty="0"/>
              <a:t> </a:t>
            </a:r>
            <a:r>
              <a:rPr lang="en-GB" dirty="0" err="1"/>
              <a:t>pleins</a:t>
            </a:r>
            <a:r>
              <a:rPr lang="en-GB" dirty="0"/>
              <a:t> de questions </a:t>
            </a:r>
            <a:r>
              <a:rPr lang="en-GB" dirty="0" err="1"/>
              <a:t>ou</a:t>
            </a:r>
            <a:r>
              <a:rPr lang="en-GB" dirty="0"/>
              <a:t> </a:t>
            </a:r>
            <a:r>
              <a:rPr lang="en-GB" dirty="0" err="1"/>
              <a:t>d’objections</a:t>
            </a:r>
            <a:r>
              <a:rPr lang="en-GB" dirty="0"/>
              <a:t> </a:t>
            </a:r>
            <a:r>
              <a:rPr lang="en-GB" dirty="0" err="1"/>
              <a:t>là</a:t>
            </a:r>
            <a:r>
              <a:rPr lang="en-GB" dirty="0"/>
              <a:t>-dessus.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23831598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a:t>
            </a:r>
            <a:r>
              <a:rPr lang="en-GB" dirty="0" err="1"/>
              <a:t>c’est</a:t>
            </a:r>
            <a:r>
              <a:rPr lang="en-GB" dirty="0"/>
              <a:t> pour </a:t>
            </a:r>
            <a:r>
              <a:rPr lang="en-GB" dirty="0" err="1"/>
              <a:t>ça</a:t>
            </a:r>
            <a:r>
              <a:rPr lang="en-GB" dirty="0"/>
              <a:t> que je ne </a:t>
            </a:r>
            <a:r>
              <a:rPr lang="en-GB" dirty="0" err="1"/>
              <a:t>vais</a:t>
            </a:r>
            <a:r>
              <a:rPr lang="en-GB" dirty="0"/>
              <a:t> pas </a:t>
            </a:r>
            <a:r>
              <a:rPr lang="en-GB" dirty="0" err="1"/>
              <a:t>parler</a:t>
            </a:r>
            <a:r>
              <a:rPr lang="en-GB" dirty="0"/>
              <a:t> de tests front dans </a:t>
            </a:r>
            <a:r>
              <a:rPr lang="en-GB" dirty="0" err="1"/>
              <a:t>mes</a:t>
            </a:r>
            <a:r>
              <a:rPr lang="en-GB" dirty="0"/>
              <a:t> </a:t>
            </a:r>
            <a:r>
              <a:rPr lang="en-GB" dirty="0" err="1"/>
              <a:t>exemples</a:t>
            </a:r>
            <a:r>
              <a:rPr lang="en-GB" dirty="0"/>
              <a:t>, </a:t>
            </a:r>
            <a:r>
              <a:rPr lang="en-GB" dirty="0" err="1"/>
              <a:t>mais</a:t>
            </a:r>
            <a:r>
              <a:rPr lang="en-GB" dirty="0"/>
              <a:t> </a:t>
            </a:r>
            <a:r>
              <a:rPr lang="en-GB" dirty="0" err="1"/>
              <a:t>ça</a:t>
            </a:r>
            <a:r>
              <a:rPr lang="en-GB" dirty="0"/>
              <a:t> ne </a:t>
            </a:r>
            <a:r>
              <a:rPr lang="en-GB" dirty="0" err="1"/>
              <a:t>signifie</a:t>
            </a:r>
            <a:r>
              <a:rPr lang="en-GB" dirty="0"/>
              <a:t> pas que </a:t>
            </a:r>
            <a:r>
              <a:rPr lang="en-GB" dirty="0" err="1"/>
              <a:t>ce</a:t>
            </a:r>
            <a:r>
              <a:rPr lang="en-GB" dirty="0"/>
              <a:t> que je </a:t>
            </a:r>
            <a:r>
              <a:rPr lang="en-GB" dirty="0" err="1"/>
              <a:t>vais</a:t>
            </a:r>
            <a:r>
              <a:rPr lang="en-GB" dirty="0"/>
              <a:t> </a:t>
            </a:r>
            <a:r>
              <a:rPr lang="en-GB" dirty="0" err="1"/>
              <a:t>vous</a:t>
            </a:r>
            <a:r>
              <a:rPr lang="en-GB" dirty="0"/>
              <a:t> dire </a:t>
            </a:r>
            <a:r>
              <a:rPr lang="en-GB" dirty="0" err="1"/>
              <a:t>n’est</a:t>
            </a:r>
            <a:r>
              <a:rPr lang="en-GB" dirty="0"/>
              <a:t> pas  applicable pour tout type de tests, au contraire. </a:t>
            </a:r>
          </a:p>
          <a:p>
            <a:endParaRPr lang="en-GB" dirty="0"/>
          </a:p>
          <a:p>
            <a:r>
              <a:rPr lang="en-GB" dirty="0" err="1"/>
              <a:t>Mais</a:t>
            </a:r>
            <a:r>
              <a:rPr lang="en-GB" dirty="0"/>
              <a:t> il y aura des </a:t>
            </a:r>
            <a:r>
              <a:rPr lang="en-GB" dirty="0" err="1"/>
              <a:t>spécificités</a:t>
            </a:r>
            <a:r>
              <a:rPr lang="en-GB" dirty="0"/>
              <a:t> de temps </a:t>
            </a:r>
            <a:r>
              <a:rPr lang="en-GB" dirty="0" err="1"/>
              <a:t>en</a:t>
            </a:r>
            <a:r>
              <a:rPr lang="en-GB" dirty="0"/>
              <a:t> temps, </a:t>
            </a:r>
            <a:r>
              <a:rPr lang="en-GB" dirty="0" err="1"/>
              <a:t>comme</a:t>
            </a:r>
            <a:r>
              <a:rPr lang="en-GB" dirty="0"/>
              <a:t> un </a:t>
            </a:r>
            <a:r>
              <a:rPr lang="en-GB" dirty="0" err="1"/>
              <a:t>peu</a:t>
            </a:r>
            <a:r>
              <a:rPr lang="en-GB" dirty="0"/>
              <a:t> </a:t>
            </a:r>
            <a:r>
              <a:rPr lang="en-GB" dirty="0" err="1"/>
              <a:t>d’architecture</a:t>
            </a:r>
            <a:r>
              <a:rPr lang="en-GB" dirty="0"/>
              <a:t> </a:t>
            </a:r>
            <a:r>
              <a:rPr lang="en-GB" dirty="0" err="1"/>
              <a:t>hexagonale</a:t>
            </a:r>
            <a:r>
              <a:rPr lang="en-GB" dirty="0"/>
              <a:t> par ex (</a:t>
            </a:r>
            <a:r>
              <a:rPr lang="en-GB" dirty="0" err="1"/>
              <a:t>plutôt</a:t>
            </a:r>
            <a:r>
              <a:rPr lang="en-GB" dirty="0"/>
              <a:t> </a:t>
            </a:r>
            <a:r>
              <a:rPr lang="en-GB" dirty="0" err="1"/>
              <a:t>approprié</a:t>
            </a:r>
            <a:r>
              <a:rPr lang="en-GB" dirty="0"/>
              <a:t> pour du back).</a:t>
            </a:r>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fr-FR" sz="1200" dirty="0">
                <a:solidFill>
                  <a:schemeClr val="bg1"/>
                </a:solidFill>
                <a:sym typeface="Wingdings" panose="05000000000000000000" pitchFamily="2" charset="2"/>
              </a:rPr>
              <a:t>Clic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(slowly) Outside-in Diamond TDD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L’archi</a:t>
            </a:r>
            <a:r>
              <a:rPr lang="en-GB" dirty="0"/>
              <a:t> </a:t>
            </a:r>
            <a:r>
              <a:rPr lang="en-GB" dirty="0" err="1"/>
              <a:t>hexagonale</a:t>
            </a:r>
            <a:r>
              <a:rPr lang="en-GB" dirty="0"/>
              <a:t> </a:t>
            </a:r>
            <a:r>
              <a:rPr lang="en-GB" dirty="0" err="1"/>
              <a:t>ça</a:t>
            </a:r>
            <a:r>
              <a:rPr lang="en-GB" dirty="0"/>
              <a:t> </a:t>
            </a:r>
            <a:r>
              <a:rPr lang="en-GB" dirty="0" err="1"/>
              <a:t>ressemble</a:t>
            </a:r>
            <a:r>
              <a:rPr lang="en-GB" dirty="0"/>
              <a:t> à </a:t>
            </a:r>
            <a:r>
              <a:rPr lang="en-GB" dirty="0" err="1"/>
              <a:t>ça</a:t>
            </a:r>
            <a:r>
              <a:rPr lang="en-GB" dirty="0"/>
              <a:t> vu </a:t>
            </a:r>
            <a:r>
              <a:rPr lang="en-GB" dirty="0" err="1"/>
              <a:t>d’avion</a:t>
            </a:r>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1119584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34802016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194057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1.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25.JPG"/></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0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0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09.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26.png"/></Relationships>
</file>

<file path=ppt/slides/_rels/slide1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jpe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5.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6.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1" name="Picture 180">
            <a:extLst>
              <a:ext uri="{FF2B5EF4-FFF2-40B4-BE49-F238E27FC236}">
                <a16:creationId xmlns:a16="http://schemas.microsoft.com/office/drawing/2014/main" id="{8354A22A-21EA-426D-A057-35666FA602F0}"/>
              </a:ext>
            </a:extLst>
          </p:cNvPr>
          <p:cNvPicPr>
            <a:picLocks noChangeAspect="1"/>
          </p:cNvPicPr>
          <p:nvPr/>
        </p:nvPicPr>
        <p:blipFill rotWithShape="1">
          <a:blip r:embed="rId4">
            <a:extLst>
              <a:ext uri="{28A0092B-C50C-407E-A947-70E740481C1C}">
                <a14:useLocalDpi xmlns:a14="http://schemas.microsoft.com/office/drawing/2010/main" val="0"/>
              </a:ext>
            </a:extLst>
          </a:blip>
          <a:srcRect l="5932"/>
          <a:stretch/>
        </p:blipFill>
        <p:spPr>
          <a:xfrm>
            <a:off x="431173" y="2720712"/>
            <a:ext cx="8043684" cy="4063319"/>
          </a:xfrm>
          <a:prstGeom prst="rect">
            <a:avLst/>
          </a:prstGeom>
          <a:ln>
            <a:solidFill>
              <a:srgbClr val="2B8BE2"/>
            </a:solidFill>
          </a:ln>
        </p:spPr>
      </p:pic>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70"/>
            <a:ext cx="4284319" cy="22532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5400" cap="all" dirty="0">
                <a:solidFill>
                  <a:srgbClr val="2E8EE4"/>
                </a:solidFill>
              </a:rPr>
              <a:t>Outside-in Diamond</a:t>
            </a:r>
            <a:br>
              <a:rPr lang="en-US" sz="5400" cap="all" dirty="0">
                <a:solidFill>
                  <a:srgbClr val="2E8EE4"/>
                </a:solidFill>
              </a:rPr>
            </a:br>
            <a:r>
              <a:rPr lang="en-US" sz="1600" cap="all" dirty="0">
                <a:solidFill>
                  <a:schemeClr val="bg1"/>
                </a:solidFill>
              </a:rPr>
              <a:t>TDD With hexagonal architecture</a:t>
            </a:r>
            <a:endParaRPr lang="en-GB" sz="48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The infra code (i.e. Adapters) is also covered by our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Tests</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600" y="2223444"/>
            <a:ext cx="2657819" cy="2262301"/>
          </a:xfrm>
          <a:prstGeom prst="octagon">
            <a:avLst>
              <a:gd name="adj" fmla="val 30445"/>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7496" y="1964929"/>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2" name="Picture 181">
            <a:extLst>
              <a:ext uri="{FF2B5EF4-FFF2-40B4-BE49-F238E27FC236}">
                <a16:creationId xmlns:a16="http://schemas.microsoft.com/office/drawing/2014/main" id="{DE08E3BE-E433-4D9F-9B68-83351BADC773}"/>
              </a:ext>
            </a:extLst>
          </p:cNvPr>
          <p:cNvPicPr>
            <a:picLocks noChangeAspect="1"/>
          </p:cNvPicPr>
          <p:nvPr/>
        </p:nvPicPr>
        <p:blipFill rotWithShape="1">
          <a:blip r:embed="rId4">
            <a:extLst>
              <a:ext uri="{28A0092B-C50C-407E-A947-70E740481C1C}">
                <a14:useLocalDpi xmlns:a14="http://schemas.microsoft.com/office/drawing/2010/main" val="0"/>
              </a:ext>
            </a:extLst>
          </a:blip>
          <a:srcRect l="1180" r="97417"/>
          <a:stretch/>
        </p:blipFill>
        <p:spPr>
          <a:xfrm>
            <a:off x="479369" y="2720712"/>
            <a:ext cx="119977" cy="4063319"/>
          </a:xfrm>
          <a:prstGeom prst="rect">
            <a:avLst/>
          </a:prstGeom>
          <a:ln>
            <a:noFill/>
          </a:ln>
        </p:spPr>
      </p:pic>
      <p:cxnSp>
        <p:nvCxnSpPr>
          <p:cNvPr id="185" name="Straight Connector 184">
            <a:extLst>
              <a:ext uri="{FF2B5EF4-FFF2-40B4-BE49-F238E27FC236}">
                <a16:creationId xmlns:a16="http://schemas.microsoft.com/office/drawing/2014/main" id="{72DB6198-2034-402D-8274-F3A5C7AF1988}"/>
              </a:ext>
            </a:extLst>
          </p:cNvPr>
          <p:cNvCxnSpPr>
            <a:cxnSpLocks/>
          </p:cNvCxnSpPr>
          <p:nvPr/>
        </p:nvCxnSpPr>
        <p:spPr>
          <a:xfrm flipV="1">
            <a:off x="4915295" y="1816946"/>
            <a:ext cx="1710803" cy="90376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7" name="Title 3">
            <a:extLst>
              <a:ext uri="{FF2B5EF4-FFF2-40B4-BE49-F238E27FC236}">
                <a16:creationId xmlns:a16="http://schemas.microsoft.com/office/drawing/2014/main" id="{24C14FCB-C79D-4E94-8B23-B90589C0C87A}"/>
              </a:ext>
            </a:extLst>
          </p:cNvPr>
          <p:cNvSpPr txBox="1">
            <a:spLocks/>
          </p:cNvSpPr>
          <p:nvPr/>
        </p:nvSpPr>
        <p:spPr>
          <a:xfrm>
            <a:off x="4297480" y="3324168"/>
            <a:ext cx="3253905" cy="4801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Fuzzers &amp; Specification  objects</a:t>
            </a:r>
          </a:p>
          <a:p>
            <a:pPr algn="ctr"/>
            <a:r>
              <a:rPr lang="en-US" sz="1400" dirty="0">
                <a:solidFill>
                  <a:srgbClr val="C2E49C"/>
                </a:solidFill>
              </a:rPr>
              <a:t>to ease test setup &amp; explore more</a:t>
            </a:r>
            <a:endParaRPr lang="en-GB" sz="1400" dirty="0">
              <a:solidFill>
                <a:srgbClr val="C2E49C"/>
              </a:solidFill>
            </a:endParaRPr>
          </a:p>
        </p:txBody>
      </p:sp>
      <p:sp>
        <p:nvSpPr>
          <p:cNvPr id="188" name="Title 3">
            <a:extLst>
              <a:ext uri="{FF2B5EF4-FFF2-40B4-BE49-F238E27FC236}">
                <a16:creationId xmlns:a16="http://schemas.microsoft.com/office/drawing/2014/main" id="{419B7167-1EFF-449E-B6DE-F293D2E77601}"/>
              </a:ext>
            </a:extLst>
          </p:cNvPr>
          <p:cNvSpPr txBox="1">
            <a:spLocks/>
          </p:cNvSpPr>
          <p:nvPr/>
        </p:nvSpPr>
        <p:spPr>
          <a:xfrm>
            <a:off x="3942080" y="4366883"/>
            <a:ext cx="3964704" cy="6740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Builders to shorten and </a:t>
            </a:r>
          </a:p>
          <a:p>
            <a:pPr algn="ctr"/>
            <a:r>
              <a:rPr lang="en-US" sz="1400" dirty="0">
                <a:solidFill>
                  <a:srgbClr val="C2E49C"/>
                </a:solidFill>
              </a:rPr>
              <a:t>“domain-driven” our hexagonal setup </a:t>
            </a:r>
          </a:p>
          <a:p>
            <a:pPr algn="ctr"/>
            <a:r>
              <a:rPr lang="en-US" sz="1400" dirty="0">
                <a:solidFill>
                  <a:srgbClr val="C2E49C"/>
                </a:solidFill>
              </a:rPr>
              <a:t>for testing</a:t>
            </a:r>
          </a:p>
        </p:txBody>
      </p:sp>
      <p:pic>
        <p:nvPicPr>
          <p:cNvPr id="189" name="Picture 188">
            <a:extLst>
              <a:ext uri="{FF2B5EF4-FFF2-40B4-BE49-F238E27FC236}">
                <a16:creationId xmlns:a16="http://schemas.microsoft.com/office/drawing/2014/main" id="{BCE5F62C-0957-45E2-9F96-55E2B93FC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786" y="1004376"/>
            <a:ext cx="486903" cy="486903"/>
          </a:xfrm>
          <a:prstGeom prst="rect">
            <a:avLst/>
          </a:prstGeom>
        </p:spPr>
      </p:pic>
      <p:sp>
        <p:nvSpPr>
          <p:cNvPr id="191" name="Title 3">
            <a:extLst>
              <a:ext uri="{FF2B5EF4-FFF2-40B4-BE49-F238E27FC236}">
                <a16:creationId xmlns:a16="http://schemas.microsoft.com/office/drawing/2014/main" id="{FDBDBBF7-DC4B-415E-86B9-4303E2AA8C6F}"/>
              </a:ext>
            </a:extLst>
          </p:cNvPr>
          <p:cNvSpPr txBox="1">
            <a:spLocks/>
          </p:cNvSpPr>
          <p:nvPr/>
        </p:nvSpPr>
        <p:spPr>
          <a:xfrm>
            <a:off x="737533" y="2177288"/>
            <a:ext cx="4008763" cy="2992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200" b="0" cap="all" dirty="0">
                <a:solidFill>
                  <a:srgbClr val="C2E49C"/>
                </a:solidFill>
                <a:latin typeface="Courier New" panose="02070309020205020404" pitchFamily="49" charset="0"/>
                <a:cs typeface="Courier New" panose="02070309020205020404" pitchFamily="49" charset="0"/>
              </a:rPr>
              <a:t>#outsideInDiamond</a:t>
            </a:r>
            <a:endParaRPr lang="en-GB" sz="4000" b="0" dirty="0">
              <a:solidFill>
                <a:srgbClr val="C2E49C"/>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224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973290"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Adapters aren’t covered by their </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1133451" cy="844212"/>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26849" y="4491556"/>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9969349" y="4339701"/>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0546628" y="3796362"/>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0746461" y="3042033"/>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6151404"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6000" cap="all" dirty="0">
                <a:solidFill>
                  <a:srgbClr val="2E8EE4"/>
                </a:solidFill>
              </a:rPr>
              <a:t>How </a:t>
            </a:r>
            <a:br>
              <a:rPr lang="en-US" sz="6000" cap="all" dirty="0">
                <a:solidFill>
                  <a:srgbClr val="2E8EE4"/>
                </a:solidFill>
              </a:rPr>
            </a:br>
            <a:r>
              <a:rPr lang="en-US" sz="6000" cap="all" dirty="0">
                <a:solidFill>
                  <a:srgbClr val="2E8EE4"/>
                </a:solidFill>
              </a:rPr>
              <a:t>by-the-book people do test</a:t>
            </a:r>
            <a:endParaRPr lang="en-GB" sz="6000" dirty="0">
              <a:solidFill>
                <a:schemeClr val="bg1"/>
              </a:solidFill>
            </a:endParaRPr>
          </a:p>
        </p:txBody>
      </p:sp>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HEXAGONAL ARCHITECTURE</a:t>
            </a:r>
            <a:endParaRPr lang="en-GB" sz="1800" dirty="0">
              <a:solidFill>
                <a:schemeClr val="bg1"/>
              </a:solidFill>
            </a:endParaRPr>
          </a:p>
        </p:txBody>
      </p:sp>
      <p:cxnSp>
        <p:nvCxnSpPr>
          <p:cNvPr id="94" name="Straight Arrow Connector 93">
            <a:extLst>
              <a:ext uri="{FF2B5EF4-FFF2-40B4-BE49-F238E27FC236}">
                <a16:creationId xmlns:a16="http://schemas.microsoft.com/office/drawing/2014/main" id="{321CAD1A-F163-9F13-70FD-17185272666E}"/>
              </a:ext>
            </a:extLst>
          </p:cNvPr>
          <p:cNvCxnSpPr>
            <a:cxnSpLocks/>
          </p:cNvCxnSpPr>
          <p:nvPr/>
        </p:nvCxnSpPr>
        <p:spPr>
          <a:xfrm flipV="1">
            <a:off x="4432075" y="4297471"/>
            <a:ext cx="453295" cy="25833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15AA6F-99F1-E6C8-C65C-1DE88E21607E}"/>
              </a:ext>
            </a:extLst>
          </p:cNvPr>
          <p:cNvGrpSpPr/>
          <p:nvPr/>
        </p:nvGrpSpPr>
        <p:grpSpPr>
          <a:xfrm>
            <a:off x="3537774" y="4624268"/>
            <a:ext cx="1579131" cy="753397"/>
            <a:chOff x="3406542" y="5526073"/>
            <a:chExt cx="1579131" cy="753397"/>
          </a:xfrm>
        </p:grpSpPr>
        <p:grpSp>
          <p:nvGrpSpPr>
            <p:cNvPr id="96" name="Group 95">
              <a:extLst>
                <a:ext uri="{FF2B5EF4-FFF2-40B4-BE49-F238E27FC236}">
                  <a16:creationId xmlns:a16="http://schemas.microsoft.com/office/drawing/2014/main" id="{6BFF9EEC-B734-0563-9302-8D92C054F9AF}"/>
                </a:ext>
              </a:extLst>
            </p:cNvPr>
            <p:cNvGrpSpPr/>
            <p:nvPr/>
          </p:nvGrpSpPr>
          <p:grpSpPr>
            <a:xfrm>
              <a:off x="3973617" y="5526073"/>
              <a:ext cx="444981" cy="389978"/>
              <a:chOff x="6077687" y="4820279"/>
              <a:chExt cx="869446" cy="761976"/>
            </a:xfrm>
          </p:grpSpPr>
          <p:sp>
            <p:nvSpPr>
              <p:cNvPr id="130" name="Rectangle: Single Corner Snipped 129">
                <a:extLst>
                  <a:ext uri="{FF2B5EF4-FFF2-40B4-BE49-F238E27FC236}">
                    <a16:creationId xmlns:a16="http://schemas.microsoft.com/office/drawing/2014/main" id="{3E50790B-7E78-9024-D457-1FA5EC218277}"/>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31" name="Rectangle: Single Corner Snipped 130">
                <a:extLst>
                  <a:ext uri="{FF2B5EF4-FFF2-40B4-BE49-F238E27FC236}">
                    <a16:creationId xmlns:a16="http://schemas.microsoft.com/office/drawing/2014/main" id="{BCD98D92-6BF8-9C59-16A5-57A8B1138235}"/>
                  </a:ext>
                </a:extLst>
              </p:cNvPr>
              <p:cNvSpPr/>
              <p:nvPr/>
            </p:nvSpPr>
            <p:spPr>
              <a:xfrm>
                <a:off x="6185839" y="4933333"/>
                <a:ext cx="653144"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32" name="Rectangle: Single Corner Snipped 131">
                <a:extLst>
                  <a:ext uri="{FF2B5EF4-FFF2-40B4-BE49-F238E27FC236}">
                    <a16:creationId xmlns:a16="http://schemas.microsoft.com/office/drawing/2014/main" id="{70E7FC7B-1A0D-7044-2F7F-BD24D169CE40}"/>
                  </a:ext>
                </a:extLst>
              </p:cNvPr>
              <p:cNvSpPr/>
              <p:nvPr/>
            </p:nvSpPr>
            <p:spPr>
              <a:xfrm>
                <a:off x="6293991" y="4820279"/>
                <a:ext cx="653142" cy="544508"/>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grpSp>
        <p:sp>
          <p:nvSpPr>
            <p:cNvPr id="103" name="TextBox 102">
              <a:extLst>
                <a:ext uri="{FF2B5EF4-FFF2-40B4-BE49-F238E27FC236}">
                  <a16:creationId xmlns:a16="http://schemas.microsoft.com/office/drawing/2014/main" id="{ACE4AD30-FA54-2499-F566-2F00D3778453}"/>
                </a:ext>
              </a:extLst>
            </p:cNvPr>
            <p:cNvSpPr txBox="1"/>
            <p:nvPr/>
          </p:nvSpPr>
          <p:spPr>
            <a:xfrm>
              <a:off x="3406542" y="6017860"/>
              <a:ext cx="1579131" cy="261610"/>
            </a:xfrm>
            <a:prstGeom prst="rect">
              <a:avLst/>
            </a:prstGeom>
            <a:noFill/>
          </p:spPr>
          <p:txBody>
            <a:bodyPr wrap="square" rtlCol="0">
              <a:spAutoFit/>
            </a:bodyPr>
            <a:lstStyle/>
            <a:p>
              <a:pPr algn="ctr"/>
              <a:r>
                <a:rPr lang="fr-FR" sz="1100" b="1" cap="all" dirty="0" err="1">
                  <a:solidFill>
                    <a:srgbClr val="C59400"/>
                  </a:solidFill>
                </a:rPr>
                <a:t>Integration</a:t>
              </a:r>
              <a:r>
                <a:rPr lang="fr-FR" sz="1100" b="1" cap="all" dirty="0">
                  <a:solidFill>
                    <a:srgbClr val="C59400"/>
                  </a:solidFill>
                </a:rPr>
                <a:t> tests</a:t>
              </a:r>
              <a:endParaRPr lang="en-GB" sz="1100" b="1" cap="all" dirty="0">
                <a:solidFill>
                  <a:srgbClr val="C59400"/>
                </a:solidFill>
              </a:endParaRPr>
            </a:p>
          </p:txBody>
        </p:sp>
      </p:grpSp>
      <p:grpSp>
        <p:nvGrpSpPr>
          <p:cNvPr id="9" name="Group 8">
            <a:extLst>
              <a:ext uri="{FF2B5EF4-FFF2-40B4-BE49-F238E27FC236}">
                <a16:creationId xmlns:a16="http://schemas.microsoft.com/office/drawing/2014/main" id="{EAFABEB0-841B-445B-9A54-8C364343DCC6}"/>
              </a:ext>
            </a:extLst>
          </p:cNvPr>
          <p:cNvGrpSpPr/>
          <p:nvPr/>
        </p:nvGrpSpPr>
        <p:grpSpPr>
          <a:xfrm>
            <a:off x="4985674" y="3851467"/>
            <a:ext cx="1687865" cy="1020629"/>
            <a:chOff x="5392363" y="4581525"/>
            <a:chExt cx="1687865" cy="1020629"/>
          </a:xfrm>
        </p:grpSpPr>
        <p:sp>
          <p:nvSpPr>
            <p:cNvPr id="92" name="Rectangle 91">
              <a:extLst>
                <a:ext uri="{FF2B5EF4-FFF2-40B4-BE49-F238E27FC236}">
                  <a16:creationId xmlns:a16="http://schemas.microsoft.com/office/drawing/2014/main" id="{7D82EC3B-ED90-DE2D-C7B3-B541936B742A}"/>
                </a:ext>
              </a:extLst>
            </p:cNvPr>
            <p:cNvSpPr/>
            <p:nvPr/>
          </p:nvSpPr>
          <p:spPr>
            <a:xfrm>
              <a:off x="5392363" y="4581525"/>
              <a:ext cx="1687865" cy="1020629"/>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cxnSp>
          <p:nvCxnSpPr>
            <p:cNvPr id="93" name="Straight Arrow Connector 92">
              <a:extLst>
                <a:ext uri="{FF2B5EF4-FFF2-40B4-BE49-F238E27FC236}">
                  <a16:creationId xmlns:a16="http://schemas.microsoft.com/office/drawing/2014/main" id="{AA385CD0-7FD7-B970-C0CF-2C94A5542362}"/>
                </a:ext>
              </a:extLst>
            </p:cNvPr>
            <p:cNvCxnSpPr>
              <a:cxnSpLocks/>
            </p:cNvCxnSpPr>
            <p:nvPr/>
          </p:nvCxnSpPr>
          <p:spPr>
            <a:xfrm>
              <a:off x="6228149" y="4777191"/>
              <a:ext cx="458923"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B5FA87E-5A3B-F230-5A45-9BDDD91BCEA5}"/>
                </a:ext>
              </a:extLst>
            </p:cNvPr>
            <p:cNvGrpSpPr/>
            <p:nvPr/>
          </p:nvGrpSpPr>
          <p:grpSpPr>
            <a:xfrm>
              <a:off x="5491432" y="4863097"/>
              <a:ext cx="824718" cy="456586"/>
              <a:chOff x="6793875" y="5862572"/>
              <a:chExt cx="632171" cy="347208"/>
            </a:xfrm>
          </p:grpSpPr>
          <p:sp>
            <p:nvSpPr>
              <p:cNvPr id="116" name="Rectangle 115">
                <a:extLst>
                  <a:ext uri="{FF2B5EF4-FFF2-40B4-BE49-F238E27FC236}">
                    <a16:creationId xmlns:a16="http://schemas.microsoft.com/office/drawing/2014/main" id="{C07DB8E5-942F-8089-B0FC-2172E032FAD6}"/>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00" b="1" dirty="0">
                  <a:solidFill>
                    <a:schemeClr val="tx1"/>
                  </a:solidFill>
                </a:endParaRPr>
              </a:p>
              <a:p>
                <a:pPr algn="ctr"/>
                <a:endParaRPr lang="fr-FR" sz="600" b="1" dirty="0">
                  <a:solidFill>
                    <a:schemeClr val="tx1"/>
                  </a:solidFill>
                </a:endParaRPr>
              </a:p>
              <a:p>
                <a:pPr algn="ctr"/>
                <a:endParaRPr lang="fr-FR" sz="600" b="1" dirty="0">
                  <a:solidFill>
                    <a:schemeClr val="tx1"/>
                  </a:solidFill>
                </a:endParaRPr>
              </a:p>
              <a:p>
                <a:r>
                  <a:rPr lang="fr-FR" sz="600" b="1" dirty="0">
                    <a:solidFill>
                      <a:schemeClr val="tx1"/>
                    </a:solidFill>
                  </a:rPr>
                  <a:t>Right Adapter</a:t>
                </a:r>
                <a:endParaRPr lang="en-GB" sz="600" b="1" dirty="0">
                  <a:solidFill>
                    <a:schemeClr val="tx1"/>
                  </a:solidFill>
                </a:endParaRPr>
              </a:p>
            </p:txBody>
          </p:sp>
          <p:sp>
            <p:nvSpPr>
              <p:cNvPr id="117" name="Rectangle 116">
                <a:extLst>
                  <a:ext uri="{FF2B5EF4-FFF2-40B4-BE49-F238E27FC236}">
                    <a16:creationId xmlns:a16="http://schemas.microsoft.com/office/drawing/2014/main" id="{4A5A4888-D17B-05BB-1B46-3680577BE15B}"/>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bg1"/>
                    </a:solidFill>
                    <a:latin typeface="Alte Haas Grotesk" panose="02000503000000020004" pitchFamily="2" charset="0"/>
                  </a:rPr>
                  <a:t>80%</a:t>
                </a:r>
                <a:endParaRPr lang="en-GB" sz="1050" b="1" dirty="0">
                  <a:solidFill>
                    <a:schemeClr val="bg1"/>
                  </a:solidFill>
                  <a:latin typeface="Alte Haas Grotesk" panose="02000503000000020004" pitchFamily="2" charset="0"/>
                </a:endParaRPr>
              </a:p>
            </p:txBody>
          </p:sp>
        </p:grpSp>
        <p:sp>
          <p:nvSpPr>
            <p:cNvPr id="98" name="TextBox 97">
              <a:extLst>
                <a:ext uri="{FF2B5EF4-FFF2-40B4-BE49-F238E27FC236}">
                  <a16:creationId xmlns:a16="http://schemas.microsoft.com/office/drawing/2014/main" id="{7F2A2F8D-30B3-B2B5-CF0B-59FF523F4891}"/>
                </a:ext>
              </a:extLst>
            </p:cNvPr>
            <p:cNvSpPr txBox="1"/>
            <p:nvPr/>
          </p:nvSpPr>
          <p:spPr>
            <a:xfrm>
              <a:off x="6280452" y="4626311"/>
              <a:ext cx="466271" cy="169277"/>
            </a:xfrm>
            <a:prstGeom prst="rect">
              <a:avLst/>
            </a:prstGeom>
            <a:noFill/>
          </p:spPr>
          <p:txBody>
            <a:bodyPr wrap="square" rtlCol="0">
              <a:spAutoFit/>
            </a:bodyPr>
            <a:lstStyle/>
            <a:p>
              <a:r>
                <a:rPr lang="fr-FR" sz="500" b="1" dirty="0">
                  <a:solidFill>
                    <a:schemeClr val="bg1"/>
                  </a:solidFill>
                  <a:latin typeface="Alte Haas Grotesk" panose="02000503000000020004" pitchFamily="2" charset="0"/>
                </a:rPr>
                <a:t>HTTP</a:t>
              </a:r>
              <a:endParaRPr lang="en-GB" sz="500" b="1" dirty="0">
                <a:solidFill>
                  <a:schemeClr val="bg1"/>
                </a:solidFill>
                <a:latin typeface="Alte Haas Grotesk" panose="02000503000000020004" pitchFamily="2" charset="0"/>
              </a:endParaRPr>
            </a:p>
          </p:txBody>
        </p:sp>
        <p:sp>
          <p:nvSpPr>
            <p:cNvPr id="99" name="Octagon 98">
              <a:extLst>
                <a:ext uri="{FF2B5EF4-FFF2-40B4-BE49-F238E27FC236}">
                  <a16:creationId xmlns:a16="http://schemas.microsoft.com/office/drawing/2014/main" id="{B71057E0-EB45-4C66-C132-DCA227E344FF}"/>
                </a:ext>
              </a:extLst>
            </p:cNvPr>
            <p:cNvSpPr/>
            <p:nvPr/>
          </p:nvSpPr>
          <p:spPr>
            <a:xfrm>
              <a:off x="6662696" y="4744935"/>
              <a:ext cx="332000" cy="282594"/>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700" b="1" dirty="0">
                  <a:solidFill>
                    <a:schemeClr val="tx1"/>
                  </a:solidFill>
                  <a:latin typeface="Alte Haas Grotesk" panose="02000503000000020004" pitchFamily="2" charset="0"/>
                </a:rPr>
                <a:t>API</a:t>
              </a:r>
              <a:endParaRPr lang="en-GB" sz="700" b="1" dirty="0">
                <a:solidFill>
                  <a:schemeClr val="tx1"/>
                </a:solidFill>
                <a:latin typeface="Alte Haas Grotesk" panose="02000503000000020004" pitchFamily="2" charset="0"/>
              </a:endParaRPr>
            </a:p>
          </p:txBody>
        </p:sp>
        <p:sp>
          <p:nvSpPr>
            <p:cNvPr id="133" name="Rectangle 132">
              <a:extLst>
                <a:ext uri="{FF2B5EF4-FFF2-40B4-BE49-F238E27FC236}">
                  <a16:creationId xmlns:a16="http://schemas.microsoft.com/office/drawing/2014/main" id="{FD0A2D5C-3B97-8934-8227-98DD3317395B}"/>
                </a:ext>
              </a:extLst>
            </p:cNvPr>
            <p:cNvSpPr/>
            <p:nvPr/>
          </p:nvSpPr>
          <p:spPr>
            <a:xfrm rot="18900000">
              <a:off x="6109869" y="4986785"/>
              <a:ext cx="242707" cy="95818"/>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cxnSp>
        <p:nvCxnSpPr>
          <p:cNvPr id="134" name="Straight Connector 133">
            <a:extLst>
              <a:ext uri="{FF2B5EF4-FFF2-40B4-BE49-F238E27FC236}">
                <a16:creationId xmlns:a16="http://schemas.microsoft.com/office/drawing/2014/main" id="{2A2D6357-EA49-E727-42BA-AC8980FCBACA}"/>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itle 3">
            <a:extLst>
              <a:ext uri="{FF2B5EF4-FFF2-40B4-BE49-F238E27FC236}">
                <a16:creationId xmlns:a16="http://schemas.microsoft.com/office/drawing/2014/main" id="{7CDE82B1-99C3-4CF1-98F8-5FDC28DC236E}"/>
              </a:ext>
            </a:extLst>
          </p:cNvPr>
          <p:cNvSpPr txBox="1">
            <a:spLocks/>
          </p:cNvSpPr>
          <p:nvPr/>
        </p:nvSpPr>
        <p:spPr>
          <a:xfrm>
            <a:off x="5911903" y="5699002"/>
            <a:ext cx="3100085"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Adapters are covered by their </a:t>
            </a:r>
            <a:br>
              <a:rPr lang="en-US" sz="1600" dirty="0">
                <a:solidFill>
                  <a:schemeClr val="bg1"/>
                </a:solidFill>
              </a:rPr>
            </a:br>
            <a:r>
              <a:rPr lang="en-US" sz="1600" dirty="0">
                <a:solidFill>
                  <a:srgbClr val="BF9000"/>
                </a:solidFill>
              </a:rPr>
              <a:t>{ integration tests }</a:t>
            </a:r>
            <a:endParaRPr lang="en-GB" sz="1100" dirty="0">
              <a:solidFill>
                <a:srgbClr val="BF9000"/>
              </a:solidFill>
            </a:endParaRPr>
          </a:p>
        </p:txBody>
      </p:sp>
      <p:cxnSp>
        <p:nvCxnSpPr>
          <p:cNvPr id="161" name="Straight Arrow Connector 160">
            <a:extLst>
              <a:ext uri="{FF2B5EF4-FFF2-40B4-BE49-F238E27FC236}">
                <a16:creationId xmlns:a16="http://schemas.microsoft.com/office/drawing/2014/main" id="{9F045C31-2105-323B-11B1-616A097532C8}"/>
              </a:ext>
            </a:extLst>
          </p:cNvPr>
          <p:cNvCxnSpPr>
            <a:cxnSpLocks/>
          </p:cNvCxnSpPr>
          <p:nvPr/>
        </p:nvCxnSpPr>
        <p:spPr>
          <a:xfrm>
            <a:off x="3565038" y="6155974"/>
            <a:ext cx="41059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EA1F7D5-BB45-8530-0BB5-61F757E862C7}"/>
              </a:ext>
            </a:extLst>
          </p:cNvPr>
          <p:cNvGrpSpPr/>
          <p:nvPr/>
        </p:nvGrpSpPr>
        <p:grpSpPr>
          <a:xfrm>
            <a:off x="2512249" y="5973643"/>
            <a:ext cx="1579131" cy="753397"/>
            <a:chOff x="3406542" y="5526073"/>
            <a:chExt cx="1579131" cy="753397"/>
          </a:xfrm>
        </p:grpSpPr>
        <p:grpSp>
          <p:nvGrpSpPr>
            <p:cNvPr id="163" name="Group 162">
              <a:extLst>
                <a:ext uri="{FF2B5EF4-FFF2-40B4-BE49-F238E27FC236}">
                  <a16:creationId xmlns:a16="http://schemas.microsoft.com/office/drawing/2014/main" id="{F1817836-74B1-736A-E9FD-2D9E5594A297}"/>
                </a:ext>
              </a:extLst>
            </p:cNvPr>
            <p:cNvGrpSpPr/>
            <p:nvPr/>
          </p:nvGrpSpPr>
          <p:grpSpPr>
            <a:xfrm>
              <a:off x="3973617" y="5526073"/>
              <a:ext cx="444981" cy="389978"/>
              <a:chOff x="6077687" y="4820279"/>
              <a:chExt cx="869446" cy="761976"/>
            </a:xfrm>
          </p:grpSpPr>
          <p:sp>
            <p:nvSpPr>
              <p:cNvPr id="165" name="Rectangle: Single Corner Snipped 164">
                <a:extLst>
                  <a:ext uri="{FF2B5EF4-FFF2-40B4-BE49-F238E27FC236}">
                    <a16:creationId xmlns:a16="http://schemas.microsoft.com/office/drawing/2014/main" id="{BC4BB3BA-7E4B-79D1-E64F-705048E098D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68" name="Rectangle: Single Corner Snipped 167">
                <a:extLst>
                  <a:ext uri="{FF2B5EF4-FFF2-40B4-BE49-F238E27FC236}">
                    <a16:creationId xmlns:a16="http://schemas.microsoft.com/office/drawing/2014/main" id="{D0F1316B-3AFF-B6F3-A8D4-762378330FEC}"/>
                  </a:ext>
                </a:extLst>
              </p:cNvPr>
              <p:cNvSpPr/>
              <p:nvPr/>
            </p:nvSpPr>
            <p:spPr>
              <a:xfrm>
                <a:off x="6185839" y="4933333"/>
                <a:ext cx="653144"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72" name="Rectangle: Single Corner Snipped 171">
                <a:extLst>
                  <a:ext uri="{FF2B5EF4-FFF2-40B4-BE49-F238E27FC236}">
                    <a16:creationId xmlns:a16="http://schemas.microsoft.com/office/drawing/2014/main" id="{778DD39D-44AA-78BB-DA02-3F13E799AD21}"/>
                  </a:ext>
                </a:extLst>
              </p:cNvPr>
              <p:cNvSpPr/>
              <p:nvPr/>
            </p:nvSpPr>
            <p:spPr>
              <a:xfrm>
                <a:off x="6293991" y="4820279"/>
                <a:ext cx="653142" cy="544508"/>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grpSp>
        <p:sp>
          <p:nvSpPr>
            <p:cNvPr id="164" name="TextBox 163">
              <a:extLst>
                <a:ext uri="{FF2B5EF4-FFF2-40B4-BE49-F238E27FC236}">
                  <a16:creationId xmlns:a16="http://schemas.microsoft.com/office/drawing/2014/main" id="{55216E02-0A84-3079-AEE9-BA582D4A06D7}"/>
                </a:ext>
              </a:extLst>
            </p:cNvPr>
            <p:cNvSpPr txBox="1"/>
            <p:nvPr/>
          </p:nvSpPr>
          <p:spPr>
            <a:xfrm>
              <a:off x="3406542" y="6017860"/>
              <a:ext cx="1579131" cy="261610"/>
            </a:xfrm>
            <a:prstGeom prst="rect">
              <a:avLst/>
            </a:prstGeom>
            <a:noFill/>
          </p:spPr>
          <p:txBody>
            <a:bodyPr wrap="square" rtlCol="0">
              <a:spAutoFit/>
            </a:bodyPr>
            <a:lstStyle/>
            <a:p>
              <a:pPr algn="ctr"/>
              <a:r>
                <a:rPr lang="fr-FR" sz="1100" b="1" cap="all" dirty="0" err="1">
                  <a:solidFill>
                    <a:srgbClr val="C59400"/>
                  </a:solidFill>
                </a:rPr>
                <a:t>Integration</a:t>
              </a:r>
              <a:r>
                <a:rPr lang="fr-FR" sz="1100" b="1" cap="all" dirty="0">
                  <a:solidFill>
                    <a:srgbClr val="C59400"/>
                  </a:solidFill>
                </a:rPr>
                <a:t> tests</a:t>
              </a:r>
              <a:endParaRPr lang="en-GB" sz="1100" b="1" cap="all" dirty="0">
                <a:solidFill>
                  <a:srgbClr val="C59400"/>
                </a:solidFill>
              </a:endParaRPr>
            </a:p>
          </p:txBody>
        </p:sp>
      </p:grpSp>
      <p:grpSp>
        <p:nvGrpSpPr>
          <p:cNvPr id="173" name="Group 172">
            <a:extLst>
              <a:ext uri="{FF2B5EF4-FFF2-40B4-BE49-F238E27FC236}">
                <a16:creationId xmlns:a16="http://schemas.microsoft.com/office/drawing/2014/main" id="{93044F94-C9BB-DB27-14B5-7AD8A6514BCD}"/>
              </a:ext>
            </a:extLst>
          </p:cNvPr>
          <p:cNvGrpSpPr/>
          <p:nvPr/>
        </p:nvGrpSpPr>
        <p:grpSpPr>
          <a:xfrm>
            <a:off x="4074449" y="5600892"/>
            <a:ext cx="1687865" cy="1020629"/>
            <a:chOff x="5392363" y="4581525"/>
            <a:chExt cx="1687865" cy="1020629"/>
          </a:xfrm>
        </p:grpSpPr>
        <p:sp>
          <p:nvSpPr>
            <p:cNvPr id="177" name="Rectangle 176">
              <a:extLst>
                <a:ext uri="{FF2B5EF4-FFF2-40B4-BE49-F238E27FC236}">
                  <a16:creationId xmlns:a16="http://schemas.microsoft.com/office/drawing/2014/main" id="{D50FBD2A-6B38-DA05-75A6-4CEEEC83D718}"/>
                </a:ext>
              </a:extLst>
            </p:cNvPr>
            <p:cNvSpPr/>
            <p:nvPr/>
          </p:nvSpPr>
          <p:spPr>
            <a:xfrm>
              <a:off x="5392363" y="4581525"/>
              <a:ext cx="1687865" cy="1020629"/>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cxnSp>
          <p:nvCxnSpPr>
            <p:cNvPr id="178" name="Straight Arrow Connector 177">
              <a:extLst>
                <a:ext uri="{FF2B5EF4-FFF2-40B4-BE49-F238E27FC236}">
                  <a16:creationId xmlns:a16="http://schemas.microsoft.com/office/drawing/2014/main" id="{7312F62A-93A5-0FAA-C015-10F5E1D6B1BB}"/>
                </a:ext>
              </a:extLst>
            </p:cNvPr>
            <p:cNvCxnSpPr>
              <a:cxnSpLocks/>
            </p:cNvCxnSpPr>
            <p:nvPr/>
          </p:nvCxnSpPr>
          <p:spPr>
            <a:xfrm>
              <a:off x="6228149" y="4777191"/>
              <a:ext cx="458923"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CC8AEAC4-8835-C8A4-1F2A-684AB5AE6E02}"/>
                </a:ext>
              </a:extLst>
            </p:cNvPr>
            <p:cNvGrpSpPr/>
            <p:nvPr/>
          </p:nvGrpSpPr>
          <p:grpSpPr>
            <a:xfrm>
              <a:off x="5464495" y="4863097"/>
              <a:ext cx="851665" cy="456586"/>
              <a:chOff x="6773220" y="5862572"/>
              <a:chExt cx="652826" cy="347208"/>
            </a:xfrm>
          </p:grpSpPr>
          <p:sp>
            <p:nvSpPr>
              <p:cNvPr id="183" name="Rectangle 182">
                <a:extLst>
                  <a:ext uri="{FF2B5EF4-FFF2-40B4-BE49-F238E27FC236}">
                    <a16:creationId xmlns:a16="http://schemas.microsoft.com/office/drawing/2014/main" id="{8E5AD526-E3B0-059B-5966-6EEB3ECF00EE}"/>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00" b="1" dirty="0">
                  <a:solidFill>
                    <a:schemeClr val="tx1"/>
                  </a:solidFill>
                </a:endParaRPr>
              </a:p>
              <a:p>
                <a:pPr algn="ctr"/>
                <a:endParaRPr lang="fr-FR" sz="600" b="1" dirty="0">
                  <a:solidFill>
                    <a:schemeClr val="tx1"/>
                  </a:solidFill>
                </a:endParaRPr>
              </a:p>
              <a:p>
                <a:pPr algn="ctr"/>
                <a:endParaRPr lang="fr-FR" sz="600" b="1" dirty="0">
                  <a:solidFill>
                    <a:schemeClr val="tx1"/>
                  </a:solidFill>
                </a:endParaRPr>
              </a:p>
              <a:p>
                <a:r>
                  <a:rPr lang="fr-FR" sz="600" b="1" dirty="0">
                    <a:solidFill>
                      <a:schemeClr val="tx1"/>
                    </a:solidFill>
                  </a:rPr>
                  <a:t>Right Adapter</a:t>
                </a:r>
                <a:endParaRPr lang="en-GB" sz="600" b="1" dirty="0">
                  <a:solidFill>
                    <a:schemeClr val="tx1"/>
                  </a:solidFill>
                </a:endParaRPr>
              </a:p>
            </p:txBody>
          </p:sp>
          <p:sp>
            <p:nvSpPr>
              <p:cNvPr id="184" name="Rectangle 183">
                <a:extLst>
                  <a:ext uri="{FF2B5EF4-FFF2-40B4-BE49-F238E27FC236}">
                    <a16:creationId xmlns:a16="http://schemas.microsoft.com/office/drawing/2014/main" id="{850AF7DB-2F74-68DB-114D-4D2133721E1D}"/>
                  </a:ext>
                </a:extLst>
              </p:cNvPr>
              <p:cNvSpPr/>
              <p:nvPr/>
            </p:nvSpPr>
            <p:spPr>
              <a:xfrm rot="18900000">
                <a:off x="6773220" y="5889538"/>
                <a:ext cx="591983" cy="184008"/>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bg1"/>
                    </a:solidFill>
                    <a:latin typeface="Alte Haas Grotesk" panose="02000503000000020004" pitchFamily="2" charset="0"/>
                  </a:rPr>
                  <a:t>60 %</a:t>
                </a:r>
                <a:endParaRPr lang="en-GB" sz="1050" b="1" dirty="0">
                  <a:solidFill>
                    <a:schemeClr val="bg1"/>
                  </a:solidFill>
                  <a:latin typeface="Alte Haas Grotesk" panose="02000503000000020004" pitchFamily="2" charset="0"/>
                </a:endParaRPr>
              </a:p>
            </p:txBody>
          </p:sp>
        </p:grpSp>
        <p:sp>
          <p:nvSpPr>
            <p:cNvPr id="180" name="TextBox 179">
              <a:extLst>
                <a:ext uri="{FF2B5EF4-FFF2-40B4-BE49-F238E27FC236}">
                  <a16:creationId xmlns:a16="http://schemas.microsoft.com/office/drawing/2014/main" id="{BEFCBD99-CB54-54C1-F812-1CEA7008F5F4}"/>
                </a:ext>
              </a:extLst>
            </p:cNvPr>
            <p:cNvSpPr txBox="1"/>
            <p:nvPr/>
          </p:nvSpPr>
          <p:spPr>
            <a:xfrm>
              <a:off x="6280452" y="4626311"/>
              <a:ext cx="466271" cy="169277"/>
            </a:xfrm>
            <a:prstGeom prst="rect">
              <a:avLst/>
            </a:prstGeom>
            <a:noFill/>
          </p:spPr>
          <p:txBody>
            <a:bodyPr wrap="square" rtlCol="0">
              <a:spAutoFit/>
            </a:bodyPr>
            <a:lstStyle/>
            <a:p>
              <a:r>
                <a:rPr lang="fr-FR" sz="500" b="1" dirty="0">
                  <a:solidFill>
                    <a:schemeClr val="bg1"/>
                  </a:solidFill>
                  <a:latin typeface="Alte Haas Grotesk" panose="02000503000000020004" pitchFamily="2" charset="0"/>
                </a:rPr>
                <a:t>HTTP</a:t>
              </a:r>
              <a:endParaRPr lang="en-GB" sz="500" b="1" dirty="0">
                <a:solidFill>
                  <a:schemeClr val="bg1"/>
                </a:solidFill>
                <a:latin typeface="Alte Haas Grotesk" panose="02000503000000020004" pitchFamily="2" charset="0"/>
              </a:endParaRPr>
            </a:p>
          </p:txBody>
        </p:sp>
        <p:sp>
          <p:nvSpPr>
            <p:cNvPr id="181" name="Octagon 180">
              <a:extLst>
                <a:ext uri="{FF2B5EF4-FFF2-40B4-BE49-F238E27FC236}">
                  <a16:creationId xmlns:a16="http://schemas.microsoft.com/office/drawing/2014/main" id="{B4268C69-7253-D045-CD53-63C62FECA34F}"/>
                </a:ext>
              </a:extLst>
            </p:cNvPr>
            <p:cNvSpPr/>
            <p:nvPr/>
          </p:nvSpPr>
          <p:spPr>
            <a:xfrm>
              <a:off x="6662696" y="4744935"/>
              <a:ext cx="332000" cy="282594"/>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700" b="1" dirty="0">
                  <a:solidFill>
                    <a:schemeClr val="tx1"/>
                  </a:solidFill>
                  <a:latin typeface="Alte Haas Grotesk" panose="02000503000000020004" pitchFamily="2" charset="0"/>
                </a:rPr>
                <a:t>API</a:t>
              </a:r>
              <a:endParaRPr lang="en-GB" sz="700" b="1" dirty="0">
                <a:solidFill>
                  <a:schemeClr val="tx1"/>
                </a:solidFill>
                <a:latin typeface="Alte Haas Grotesk" panose="02000503000000020004" pitchFamily="2" charset="0"/>
              </a:endParaRPr>
            </a:p>
          </p:txBody>
        </p:sp>
        <p:sp>
          <p:nvSpPr>
            <p:cNvPr id="182" name="Rectangle 181">
              <a:extLst>
                <a:ext uri="{FF2B5EF4-FFF2-40B4-BE49-F238E27FC236}">
                  <a16:creationId xmlns:a16="http://schemas.microsoft.com/office/drawing/2014/main" id="{0A1D16FB-3095-F7E2-CB2A-EC818E3BB1D4}"/>
                </a:ext>
              </a:extLst>
            </p:cNvPr>
            <p:cNvSpPr/>
            <p:nvPr/>
          </p:nvSpPr>
          <p:spPr>
            <a:xfrm rot="18900000">
              <a:off x="5701868" y="5280476"/>
              <a:ext cx="242707" cy="95818"/>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Tree>
    <p:extLst>
      <p:ext uri="{BB962C8B-B14F-4D97-AF65-F5344CB8AC3E}">
        <p14:creationId xmlns:p14="http://schemas.microsoft.com/office/powerpoint/2010/main" val="29732652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5279898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132" name="Title 3">
            <a:extLst>
              <a:ext uri="{FF2B5EF4-FFF2-40B4-BE49-F238E27FC236}">
                <a16:creationId xmlns:a16="http://schemas.microsoft.com/office/drawing/2014/main" id="{2B7A349E-9B21-F185-560A-8CF11E0B703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Tree>
    <p:extLst>
      <p:ext uri="{BB962C8B-B14F-4D97-AF65-F5344CB8AC3E}">
        <p14:creationId xmlns:p14="http://schemas.microsoft.com/office/powerpoint/2010/main" val="41964850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a:extLst>
              <a:ext uri="{FF2B5EF4-FFF2-40B4-BE49-F238E27FC236}">
                <a16:creationId xmlns:a16="http://schemas.microsoft.com/office/drawing/2014/main" id="{BEC1FB8D-5EBF-E3ED-8A5D-C7676AA365C2}"/>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4" name="Rectangle 3">
            <a:extLst>
              <a:ext uri="{FF2B5EF4-FFF2-40B4-BE49-F238E27FC236}">
                <a16:creationId xmlns:a16="http://schemas.microsoft.com/office/drawing/2014/main" id="{C88B09CE-D78F-FE18-1F2B-BB31AB532B6D}"/>
              </a:ext>
            </a:extLst>
          </p:cNvPr>
          <p:cNvSpPr/>
          <p:nvPr/>
        </p:nvSpPr>
        <p:spPr>
          <a:xfrm rot="2640000">
            <a:off x="6726367" y="318753"/>
            <a:ext cx="8860122" cy="634749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A8F42A3-C4B9-3A2D-1C6D-59CF2F59BF0F}"/>
              </a:ext>
            </a:extLst>
          </p:cNvPr>
          <p:cNvSpPr/>
          <p:nvPr/>
        </p:nvSpPr>
        <p:spPr>
          <a:xfrm rot="2640000">
            <a:off x="2223535" y="4903446"/>
            <a:ext cx="8609580" cy="638226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D83D55-234C-265A-3F9B-E9BE183400D0}"/>
              </a:ext>
            </a:extLst>
          </p:cNvPr>
          <p:cNvSpPr txBox="1"/>
          <p:nvPr/>
        </p:nvSpPr>
        <p:spPr>
          <a:xfrm>
            <a:off x="9150626" y="2095576"/>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85 %</a:t>
            </a:r>
            <a:br>
              <a:rPr lang="fr-FR" sz="4400" b="1" dirty="0">
                <a:solidFill>
                  <a:schemeClr val="bg1"/>
                </a:solidFill>
                <a:latin typeface="Alte Haas Grotesk" panose="02000503000000020004" pitchFamily="2" charset="0"/>
              </a:rPr>
            </a:br>
            <a:r>
              <a:rPr lang="fr-FR" sz="2800" b="1" dirty="0">
                <a:solidFill>
                  <a:schemeClr val="bg1"/>
                </a:solidFill>
                <a:latin typeface="Alte Haas Grotesk" panose="02000503000000020004" pitchFamily="2" charset="0"/>
              </a:rPr>
              <a:t>(running all </a:t>
            </a:r>
            <a:r>
              <a:rPr lang="fr-FR" sz="2800" b="1" dirty="0" err="1">
                <a:solidFill>
                  <a:schemeClr val="bg1"/>
                </a:solidFill>
                <a:latin typeface="Alte Haas Grotesk" panose="02000503000000020004" pitchFamily="2" charset="0"/>
              </a:rPr>
              <a:t>day</a:t>
            </a:r>
            <a:r>
              <a:rPr lang="fr-FR" sz="2800" b="1" dirty="0">
                <a:solidFill>
                  <a:schemeClr val="bg1"/>
                </a:solidFill>
                <a:latin typeface="Alte Haas Grotesk" panose="02000503000000020004" pitchFamily="2" charset="0"/>
              </a:rPr>
              <a:t> long)</a:t>
            </a:r>
            <a:endParaRPr lang="en-US" sz="2800" b="1" dirty="0">
              <a:solidFill>
                <a:schemeClr val="bg1"/>
              </a:solidFill>
              <a:latin typeface="Alte Haas Grotesk" panose="02000503000000020004" pitchFamily="2" charset="0"/>
            </a:endParaRPr>
          </a:p>
        </p:txBody>
      </p:sp>
      <p:sp>
        <p:nvSpPr>
          <p:cNvPr id="133" name="TextBox 132">
            <a:extLst>
              <a:ext uri="{FF2B5EF4-FFF2-40B4-BE49-F238E27FC236}">
                <a16:creationId xmlns:a16="http://schemas.microsoft.com/office/drawing/2014/main" id="{BA167B53-19CB-E418-DAF4-1C44CF75FB3B}"/>
              </a:ext>
            </a:extLst>
          </p:cNvPr>
          <p:cNvSpPr txBox="1"/>
          <p:nvPr/>
        </p:nvSpPr>
        <p:spPr>
          <a:xfrm>
            <a:off x="5140581" y="4739513"/>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15 % </a:t>
            </a:r>
            <a:r>
              <a:rPr lang="fr-FR" sz="2800" b="1" dirty="0">
                <a:solidFill>
                  <a:schemeClr val="bg1"/>
                </a:solidFill>
                <a:latin typeface="Alte Haas Grotesk" panose="02000503000000020004" pitchFamily="2" charset="0"/>
              </a:rPr>
              <a:t>(running </a:t>
            </a:r>
            <a:r>
              <a:rPr lang="fr-FR" sz="2800" b="1" dirty="0" err="1">
                <a:solidFill>
                  <a:schemeClr val="bg1"/>
                </a:solidFill>
                <a:latin typeface="Alte Haas Grotesk" panose="02000503000000020004" pitchFamily="2" charset="0"/>
              </a:rPr>
              <a:t>nightly</a:t>
            </a:r>
            <a:r>
              <a:rPr lang="fr-FR" sz="2800" b="1" dirty="0">
                <a:solidFill>
                  <a:schemeClr val="bg1"/>
                </a:solidFill>
                <a:latin typeface="Alte Haas Grotesk" panose="02000503000000020004" pitchFamily="2" charset="0"/>
              </a:rPr>
              <a:t>)</a:t>
            </a:r>
            <a:endParaRPr lang="en-US" sz="2800" b="1" dirty="0">
              <a:solidFill>
                <a:schemeClr val="bg1"/>
              </a:solidFill>
              <a:latin typeface="Alte Haas Grotesk" panose="02000503000000020004" pitchFamily="2" charset="0"/>
            </a:endParaRPr>
          </a:p>
        </p:txBody>
      </p:sp>
      <p:sp>
        <p:nvSpPr>
          <p:cNvPr id="134" name="Title 3">
            <a:extLst>
              <a:ext uri="{FF2B5EF4-FFF2-40B4-BE49-F238E27FC236}">
                <a16:creationId xmlns:a16="http://schemas.microsoft.com/office/drawing/2014/main" id="{635F651F-6AC9-48D0-891A-475B6E24CFCB}"/>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Tree>
    <p:extLst>
      <p:ext uri="{BB962C8B-B14F-4D97-AF65-F5344CB8AC3E}">
        <p14:creationId xmlns:p14="http://schemas.microsoft.com/office/powerpoint/2010/main" val="3556752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132" name="Title 3">
            <a:extLst>
              <a:ext uri="{FF2B5EF4-FFF2-40B4-BE49-F238E27FC236}">
                <a16:creationId xmlns:a16="http://schemas.microsoft.com/office/drawing/2014/main" id="{2B7A349E-9B21-F185-560A-8CF11E0B703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p>
          <a:p>
            <a:endParaRPr lang="en-US" sz="1800" dirty="0">
              <a:solidFill>
                <a:schemeClr val="bg1"/>
              </a:solidFill>
            </a:endParaRPr>
          </a:p>
          <a:p>
            <a:r>
              <a:rPr lang="en-US" sz="1800" dirty="0">
                <a:solidFill>
                  <a:srgbClr val="BDD7EE"/>
                </a:solidFill>
              </a:rPr>
              <a:t>Not supported by</a:t>
            </a:r>
            <a:br>
              <a:rPr lang="en-US" sz="1800" dirty="0">
                <a:solidFill>
                  <a:srgbClr val="BDD7EE"/>
                </a:solidFill>
              </a:rPr>
            </a:br>
            <a:r>
              <a:rPr lang="en-US" sz="1800" dirty="0">
                <a:solidFill>
                  <a:srgbClr val="BDD7EE"/>
                </a:solidFill>
              </a:rPr>
              <a:t>Alistair!</a:t>
            </a:r>
            <a:endParaRPr lang="en-GB" sz="1800" dirty="0">
              <a:solidFill>
                <a:srgbClr val="BDD7EE"/>
              </a:solidFill>
            </a:endParaRPr>
          </a:p>
        </p:txBody>
      </p:sp>
      <p:sp>
        <p:nvSpPr>
          <p:cNvPr id="133" name="TextBox 132">
            <a:extLst>
              <a:ext uri="{FF2B5EF4-FFF2-40B4-BE49-F238E27FC236}">
                <a16:creationId xmlns:a16="http://schemas.microsoft.com/office/drawing/2014/main" id="{CD2F42C1-0965-6F09-CA56-6C2A0CF135FA}"/>
              </a:ext>
            </a:extLst>
          </p:cNvPr>
          <p:cNvSpPr txBox="1"/>
          <p:nvPr/>
        </p:nvSpPr>
        <p:spPr>
          <a:xfrm>
            <a:off x="214222" y="4978347"/>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4857246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380825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3244355"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2778627"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11A809-98B8-4A13-A105-CEA96C9B61B6}"/>
              </a:ext>
            </a:extLst>
          </p:cNvPr>
          <p:cNvSpPr/>
          <p:nvPr/>
        </p:nvSpPr>
        <p:spPr>
          <a:xfrm>
            <a:off x="2380978" y="2875738"/>
            <a:ext cx="8577943" cy="339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FC4AD99-BDC2-48DF-A0E5-23358347EC8E}"/>
              </a:ext>
            </a:extLst>
          </p:cNvPr>
          <p:cNvSpPr/>
          <p:nvPr/>
        </p:nvSpPr>
        <p:spPr>
          <a:xfrm>
            <a:off x="3903354" y="860474"/>
            <a:ext cx="5533190" cy="4769991"/>
          </a:xfrm>
          <a:prstGeom prst="triangl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1B1C18E-B756-4584-A1C7-4C0039D574C4}"/>
              </a:ext>
            </a:extLst>
          </p:cNvPr>
          <p:cNvCxnSpPr>
            <a:cxnSpLocks/>
          </p:cNvCxnSpPr>
          <p:nvPr/>
        </p:nvCxnSpPr>
        <p:spPr>
          <a:xfrm>
            <a:off x="3443424" y="4014652"/>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987992-7942-4BE1-A9FC-B37D2A216BED}"/>
              </a:ext>
            </a:extLst>
          </p:cNvPr>
          <p:cNvCxnSpPr>
            <a:cxnSpLocks/>
          </p:cNvCxnSpPr>
          <p:nvPr/>
        </p:nvCxnSpPr>
        <p:spPr>
          <a:xfrm>
            <a:off x="3443424" y="2836550"/>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027C93-71E6-4654-8E1D-164C278A956E}"/>
              </a:ext>
            </a:extLst>
          </p:cNvPr>
          <p:cNvSpPr txBox="1"/>
          <p:nvPr/>
        </p:nvSpPr>
        <p:spPr>
          <a:xfrm>
            <a:off x="5892582" y="1779438"/>
            <a:ext cx="1554734"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UI tests</a:t>
            </a:r>
          </a:p>
        </p:txBody>
      </p:sp>
      <p:sp>
        <p:nvSpPr>
          <p:cNvPr id="31" name="TextBox 30">
            <a:extLst>
              <a:ext uri="{FF2B5EF4-FFF2-40B4-BE49-F238E27FC236}">
                <a16:creationId xmlns:a16="http://schemas.microsoft.com/office/drawing/2014/main" id="{1C4C818D-AB49-4746-A35F-73EE4F13A2A1}"/>
              </a:ext>
            </a:extLst>
          </p:cNvPr>
          <p:cNvSpPr txBox="1"/>
          <p:nvPr/>
        </p:nvSpPr>
        <p:spPr>
          <a:xfrm>
            <a:off x="5578481" y="2964497"/>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Service tests</a:t>
            </a:r>
          </a:p>
        </p:txBody>
      </p:sp>
      <p:sp>
        <p:nvSpPr>
          <p:cNvPr id="32" name="TextBox 31">
            <a:extLst>
              <a:ext uri="{FF2B5EF4-FFF2-40B4-BE49-F238E27FC236}">
                <a16:creationId xmlns:a16="http://schemas.microsoft.com/office/drawing/2014/main" id="{5DEBFCC5-1261-42E5-A260-F410B54824D6}"/>
              </a:ext>
            </a:extLst>
          </p:cNvPr>
          <p:cNvSpPr txBox="1"/>
          <p:nvPr/>
        </p:nvSpPr>
        <p:spPr>
          <a:xfrm>
            <a:off x="5578481" y="4356191"/>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unit tests</a:t>
            </a:r>
          </a:p>
        </p:txBody>
      </p:sp>
      <p:cxnSp>
        <p:nvCxnSpPr>
          <p:cNvPr id="11" name="Straight Arrow Connector 10">
            <a:extLst>
              <a:ext uri="{FF2B5EF4-FFF2-40B4-BE49-F238E27FC236}">
                <a16:creationId xmlns:a16="http://schemas.microsoft.com/office/drawing/2014/main" id="{8451C10E-A974-40F9-9691-17678D4A17C0}"/>
              </a:ext>
            </a:extLst>
          </p:cNvPr>
          <p:cNvCxnSpPr>
            <a:cxnSpLocks/>
          </p:cNvCxnSpPr>
          <p:nvPr/>
        </p:nvCxnSpPr>
        <p:spPr>
          <a:xfrm flipV="1">
            <a:off x="3727269"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87D3A5-1D60-477B-B897-9CE21CE3CD96}"/>
              </a:ext>
            </a:extLst>
          </p:cNvPr>
          <p:cNvCxnSpPr>
            <a:cxnSpLocks/>
          </p:cNvCxnSpPr>
          <p:nvPr/>
        </p:nvCxnSpPr>
        <p:spPr>
          <a:xfrm flipV="1">
            <a:off x="9653452"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E8C46A-898B-4428-A1A9-00B109FD3D91}"/>
              </a:ext>
            </a:extLst>
          </p:cNvPr>
          <p:cNvSpPr txBox="1"/>
          <p:nvPr/>
        </p:nvSpPr>
        <p:spPr>
          <a:xfrm>
            <a:off x="9650330" y="1021218"/>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slower</a:t>
            </a:r>
          </a:p>
        </p:txBody>
      </p:sp>
      <p:sp>
        <p:nvSpPr>
          <p:cNvPr id="37" name="TextBox 36">
            <a:extLst>
              <a:ext uri="{FF2B5EF4-FFF2-40B4-BE49-F238E27FC236}">
                <a16:creationId xmlns:a16="http://schemas.microsoft.com/office/drawing/2014/main" id="{D9B18F86-E2BF-4FB0-93A9-EC37922935F6}"/>
              </a:ext>
            </a:extLst>
          </p:cNvPr>
          <p:cNvSpPr txBox="1"/>
          <p:nvPr/>
        </p:nvSpPr>
        <p:spPr>
          <a:xfrm>
            <a:off x="9650330" y="5198494"/>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Faster</a:t>
            </a:r>
          </a:p>
        </p:txBody>
      </p:sp>
      <p:sp>
        <p:nvSpPr>
          <p:cNvPr id="42" name="TextBox 41">
            <a:extLst>
              <a:ext uri="{FF2B5EF4-FFF2-40B4-BE49-F238E27FC236}">
                <a16:creationId xmlns:a16="http://schemas.microsoft.com/office/drawing/2014/main" id="{4128F505-724E-40B1-B253-ECEA5EC31491}"/>
              </a:ext>
            </a:extLst>
          </p:cNvPr>
          <p:cNvSpPr txBox="1"/>
          <p:nvPr/>
        </p:nvSpPr>
        <p:spPr>
          <a:xfrm>
            <a:off x="1750427" y="1021218"/>
            <a:ext cx="1950719"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integration</a:t>
            </a:r>
          </a:p>
        </p:txBody>
      </p:sp>
      <p:sp>
        <p:nvSpPr>
          <p:cNvPr id="43" name="TextBox 42">
            <a:extLst>
              <a:ext uri="{FF2B5EF4-FFF2-40B4-BE49-F238E27FC236}">
                <a16:creationId xmlns:a16="http://schemas.microsoft.com/office/drawing/2014/main" id="{17256424-4680-4AC0-9455-BDC784114749}"/>
              </a:ext>
            </a:extLst>
          </p:cNvPr>
          <p:cNvSpPr txBox="1"/>
          <p:nvPr/>
        </p:nvSpPr>
        <p:spPr>
          <a:xfrm>
            <a:off x="2146412" y="5198494"/>
            <a:ext cx="1554734"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isolation</a:t>
            </a:r>
          </a:p>
        </p:txBody>
      </p:sp>
      <p:grpSp>
        <p:nvGrpSpPr>
          <p:cNvPr id="16" name="Group 15">
            <a:extLst>
              <a:ext uri="{FF2B5EF4-FFF2-40B4-BE49-F238E27FC236}">
                <a16:creationId xmlns:a16="http://schemas.microsoft.com/office/drawing/2014/main" id="{C781288E-0E8C-4DD4-BE2F-4C05AF1AC198}"/>
              </a:ext>
            </a:extLst>
          </p:cNvPr>
          <p:cNvGrpSpPr/>
          <p:nvPr/>
        </p:nvGrpSpPr>
        <p:grpSpPr>
          <a:xfrm>
            <a:off x="7347127" y="3622826"/>
            <a:ext cx="1853066" cy="1159895"/>
            <a:chOff x="7347127" y="3622826"/>
            <a:chExt cx="1853066" cy="1159895"/>
          </a:xfrm>
        </p:grpSpPr>
        <p:sp>
          <p:nvSpPr>
            <p:cNvPr id="15" name="Rectangle 14">
              <a:extLst>
                <a:ext uri="{FF2B5EF4-FFF2-40B4-BE49-F238E27FC236}">
                  <a16:creationId xmlns:a16="http://schemas.microsoft.com/office/drawing/2014/main" id="{BECE117F-86F2-448E-A9B4-4671DB743DC6}"/>
                </a:ext>
              </a:extLst>
            </p:cNvPr>
            <p:cNvSpPr/>
            <p:nvPr/>
          </p:nvSpPr>
          <p:spPr>
            <a:xfrm>
              <a:off x="7702760" y="3622826"/>
              <a:ext cx="1121104" cy="4102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98E64CE-E353-4E6D-9518-11EA545F9A52}"/>
                </a:ext>
              </a:extLst>
            </p:cNvPr>
            <p:cNvPicPr>
              <a:picLocks noChangeAspect="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3443" t="7190" r="4411" b="8064"/>
            <a:stretch/>
          </p:blipFill>
          <p:spPr>
            <a:xfrm>
              <a:off x="7347127" y="3622826"/>
              <a:ext cx="1853066" cy="1159895"/>
            </a:xfrm>
            <a:prstGeom prst="rect">
              <a:avLst/>
            </a:prstGeom>
            <a:ln>
              <a:solidFill>
                <a:schemeClr val="tx1"/>
              </a:solidFill>
            </a:ln>
          </p:spPr>
        </p:pic>
      </p:grpSp>
    </p:spTree>
    <p:extLst>
      <p:ext uri="{BB962C8B-B14F-4D97-AF65-F5344CB8AC3E}">
        <p14:creationId xmlns:p14="http://schemas.microsoft.com/office/powerpoint/2010/main" val="15357030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918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95761" y="4844066"/>
            <a:ext cx="507528"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9439225" y="4237898"/>
            <a:ext cx="2507987" cy="920422"/>
          </a:xfrm>
          <a:prstGeom prst="rect">
            <a:avLst/>
          </a:prstGeom>
          <a:solidFill>
            <a:schemeClr val="tx1">
              <a:alpha val="58000"/>
            </a:schemeClr>
          </a:solid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61857"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8429" y="1782601"/>
            <a:ext cx="412363"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782447" y="1269472"/>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
        <p:nvSpPr>
          <p:cNvPr id="51" name="TextBox 50">
            <a:extLst>
              <a:ext uri="{FF2B5EF4-FFF2-40B4-BE49-F238E27FC236}">
                <a16:creationId xmlns:a16="http://schemas.microsoft.com/office/drawing/2014/main" id="{831752BE-D529-1481-F8CC-373A32BAA86E}"/>
              </a:ext>
            </a:extLst>
          </p:cNvPr>
          <p:cNvSpPr txBox="1"/>
          <p:nvPr/>
        </p:nvSpPr>
        <p:spPr>
          <a:xfrm>
            <a:off x="5627284" y="2627864"/>
            <a:ext cx="968563" cy="830997"/>
          </a:xfrm>
          <a:prstGeom prst="rect">
            <a:avLst/>
          </a:prstGeom>
          <a:noFill/>
        </p:spPr>
        <p:txBody>
          <a:bodyPr wrap="square">
            <a:spAutoFit/>
          </a:bodyPr>
          <a:lstStyle/>
          <a:p>
            <a:r>
              <a:rPr lang="fr-FR" sz="4800" dirty="0"/>
              <a:t>😕</a:t>
            </a:r>
            <a:endParaRPr lang="en-GB" sz="4800" dirty="0"/>
          </a:p>
        </p:txBody>
      </p:sp>
    </p:spTree>
    <p:extLst>
      <p:ext uri="{BB962C8B-B14F-4D97-AF65-F5344CB8AC3E}">
        <p14:creationId xmlns:p14="http://schemas.microsoft.com/office/powerpoint/2010/main" val="3533347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782447" y="1269472"/>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1" name="TextBox 50">
            <a:extLst>
              <a:ext uri="{FF2B5EF4-FFF2-40B4-BE49-F238E27FC236}">
                <a16:creationId xmlns:a16="http://schemas.microsoft.com/office/drawing/2014/main" id="{831752BE-D529-1481-F8CC-373A32BAA86E}"/>
              </a:ext>
            </a:extLst>
          </p:cNvPr>
          <p:cNvSpPr txBox="1"/>
          <p:nvPr/>
        </p:nvSpPr>
        <p:spPr>
          <a:xfrm>
            <a:off x="5627284" y="2627864"/>
            <a:ext cx="968563" cy="830997"/>
          </a:xfrm>
          <a:prstGeom prst="rect">
            <a:avLst/>
          </a:prstGeom>
          <a:noFill/>
        </p:spPr>
        <p:txBody>
          <a:bodyPr wrap="square">
            <a:spAutoFit/>
          </a:bodyPr>
          <a:lstStyle/>
          <a:p>
            <a:r>
              <a:rPr lang="fr-FR" sz="4800" dirty="0"/>
              <a:t>😕</a:t>
            </a:r>
            <a:endParaRPr lang="en-GB" sz="4800" dirty="0"/>
          </a:p>
        </p:txBody>
      </p:sp>
      <p:sp>
        <p:nvSpPr>
          <p:cNvPr id="55" name="Title 3">
            <a:extLst>
              <a:ext uri="{FF2B5EF4-FFF2-40B4-BE49-F238E27FC236}">
                <a16:creationId xmlns:a16="http://schemas.microsoft.com/office/drawing/2014/main" id="{EF3E6821-4FBC-5C2D-2A92-F93E0F5D350A}"/>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6" name="TextBox 55">
            <a:extLst>
              <a:ext uri="{FF2B5EF4-FFF2-40B4-BE49-F238E27FC236}">
                <a16:creationId xmlns:a16="http://schemas.microsoft.com/office/drawing/2014/main" id="{B707757C-942C-46B7-5989-8A1BC449CC82}"/>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931477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7577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
        <p:nvSpPr>
          <p:cNvPr id="69" name="Title 3">
            <a:extLst>
              <a:ext uri="{FF2B5EF4-FFF2-40B4-BE49-F238E27FC236}">
                <a16:creationId xmlns:a16="http://schemas.microsoft.com/office/drawing/2014/main" id="{CBCCDD18-29BA-C064-C9BC-FDDD0D159330}"/>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Tree>
    <p:extLst>
      <p:ext uri="{BB962C8B-B14F-4D97-AF65-F5344CB8AC3E}">
        <p14:creationId xmlns:p14="http://schemas.microsoft.com/office/powerpoint/2010/main" val="371396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417883" y="5674297"/>
            <a:ext cx="4456724"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085850" y="1611146"/>
            <a:ext cx="6818630" cy="3661768"/>
            <a:chOff x="1186648" y="1665840"/>
            <a:chExt cx="6717832" cy="3607638"/>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569660"/>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me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9177" y="2987947"/>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70325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a:t>
            </a:r>
            <a:r>
              <a:rPr lang="en-US" sz="7200" cap="all" dirty="0" err="1">
                <a:solidFill>
                  <a:srgbClr val="2E8EE4"/>
                </a:solidFill>
              </a:rPr>
              <a:t>loveS</a:t>
            </a:r>
            <a:r>
              <a:rPr lang="en-US" sz="7200" cap="all" dirty="0">
                <a:solidFill>
                  <a:srgbClr val="2E8EE4"/>
                </a:solidFill>
              </a:rPr>
              <a:t>…</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 y="-930744"/>
            <a:ext cx="12789956" cy="8524506"/>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29725" y="-984733"/>
            <a:ext cx="12789955" cy="876890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6" name="Group 35">
            <a:extLst>
              <a:ext uri="{FF2B5EF4-FFF2-40B4-BE49-F238E27FC236}">
                <a16:creationId xmlns:a16="http://schemas.microsoft.com/office/drawing/2014/main" id="{9CE67623-0A2B-165D-7D46-251CE2910507}"/>
              </a:ext>
            </a:extLst>
          </p:cNvPr>
          <p:cNvGrpSpPr/>
          <p:nvPr/>
        </p:nvGrpSpPr>
        <p:grpSpPr>
          <a:xfrm>
            <a:off x="6254740" y="1207147"/>
            <a:ext cx="5605480" cy="5043661"/>
            <a:chOff x="6636507" y="1069729"/>
            <a:chExt cx="5605480" cy="5043661"/>
          </a:xfrm>
        </p:grpSpPr>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8" name="Title 3">
            <a:extLst>
              <a:ext uri="{FF2B5EF4-FFF2-40B4-BE49-F238E27FC236}">
                <a16:creationId xmlns:a16="http://schemas.microsoft.com/office/drawing/2014/main" id="{7CDE82B1-99C3-4CF1-98F8-5FDC28DC236E}"/>
              </a:ext>
            </a:extLst>
          </p:cNvPr>
          <p:cNvSpPr txBox="1">
            <a:spLocks/>
          </p:cNvSpPr>
          <p:nvPr/>
        </p:nvSpPr>
        <p:spPr>
          <a:xfrm>
            <a:off x="5925997" y="6198798"/>
            <a:ext cx="2529270"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strike="sngStrike" dirty="0">
                <a:solidFill>
                  <a:srgbClr val="BDD7EE"/>
                </a:solidFill>
              </a:rPr>
              <a:t>Ports</a:t>
            </a:r>
            <a:r>
              <a:rPr lang="en-US" sz="1600" dirty="0">
                <a:solidFill>
                  <a:srgbClr val="BDD7EE"/>
                </a:solidFill>
              </a:rPr>
              <a:t> Last-miles stubs</a:t>
            </a:r>
            <a:endParaRPr lang="en-GB" sz="1100" dirty="0">
              <a:solidFill>
                <a:srgbClr val="BDD7EE"/>
              </a:solidFill>
            </a:endParaRPr>
          </a:p>
        </p:txBody>
      </p:sp>
      <p:grpSp>
        <p:nvGrpSpPr>
          <p:cNvPr id="30" name="Group 29">
            <a:extLst>
              <a:ext uri="{FF2B5EF4-FFF2-40B4-BE49-F238E27FC236}">
                <a16:creationId xmlns:a16="http://schemas.microsoft.com/office/drawing/2014/main" id="{ABB5E9D4-FDFC-91D7-806B-53584FBEF96D}"/>
              </a:ext>
            </a:extLst>
          </p:cNvPr>
          <p:cNvGrpSpPr/>
          <p:nvPr/>
        </p:nvGrpSpPr>
        <p:grpSpPr>
          <a:xfrm>
            <a:off x="364448" y="1203198"/>
            <a:ext cx="4671605" cy="4037667"/>
            <a:chOff x="365434" y="1337799"/>
            <a:chExt cx="4671605" cy="4037667"/>
          </a:xfrm>
        </p:grpSpPr>
        <p:sp>
          <p:nvSpPr>
            <p:cNvPr id="79" name="TextBox 78">
              <a:extLst>
                <a:ext uri="{FF2B5EF4-FFF2-40B4-BE49-F238E27FC236}">
                  <a16:creationId xmlns:a16="http://schemas.microsoft.com/office/drawing/2014/main" id="{BEE4840C-8D73-479D-B5B5-AA2B9F616750}"/>
                </a:ext>
              </a:extLst>
            </p:cNvPr>
            <p:cNvSpPr txBox="1"/>
            <p:nvPr/>
          </p:nvSpPr>
          <p:spPr>
            <a:xfrm>
              <a:off x="1327310" y="1655647"/>
              <a:ext cx="62851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905794" y="2210312"/>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rot="16200000" flipH="1">
              <a:off x="1643230" y="2276063"/>
              <a:ext cx="460529" cy="44169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147426" y="2892029"/>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774518" y="2318697"/>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1963067" y="2835561"/>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Octagon 133">
              <a:extLst>
                <a:ext uri="{FF2B5EF4-FFF2-40B4-BE49-F238E27FC236}">
                  <a16:creationId xmlns:a16="http://schemas.microsoft.com/office/drawing/2014/main" id="{ABD158D9-3415-A5C7-9834-DDFB01ACB096}"/>
                </a:ext>
              </a:extLst>
            </p:cNvPr>
            <p:cNvSpPr/>
            <p:nvPr/>
          </p:nvSpPr>
          <p:spPr>
            <a:xfrm>
              <a:off x="1802653" y="254116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TextBox 139">
              <a:extLst>
                <a:ext uri="{FF2B5EF4-FFF2-40B4-BE49-F238E27FC236}">
                  <a16:creationId xmlns:a16="http://schemas.microsoft.com/office/drawing/2014/main" id="{20B8FDEF-7BF3-3EAF-17F0-C1A7866CC86D}"/>
                </a:ext>
              </a:extLst>
            </p:cNvPr>
            <p:cNvSpPr txBox="1"/>
            <p:nvPr/>
          </p:nvSpPr>
          <p:spPr>
            <a:xfrm>
              <a:off x="2971619" y="254713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43" name="Rectangle: Rounded Corners 142">
              <a:extLst>
                <a:ext uri="{FF2B5EF4-FFF2-40B4-BE49-F238E27FC236}">
                  <a16:creationId xmlns:a16="http://schemas.microsoft.com/office/drawing/2014/main" id="{99B3B334-F4CF-7B1F-B773-BA8BCBDF7B39}"/>
                </a:ext>
              </a:extLst>
            </p:cNvPr>
            <p:cNvSpPr/>
            <p:nvPr/>
          </p:nvSpPr>
          <p:spPr>
            <a:xfrm>
              <a:off x="2111811" y="366466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Rounded Corners 144">
              <a:extLst>
                <a:ext uri="{FF2B5EF4-FFF2-40B4-BE49-F238E27FC236}">
                  <a16:creationId xmlns:a16="http://schemas.microsoft.com/office/drawing/2014/main" id="{0B18DD61-A0F2-9A72-881C-B705AD469B7A}"/>
                </a:ext>
              </a:extLst>
            </p:cNvPr>
            <p:cNvSpPr/>
            <p:nvPr/>
          </p:nvSpPr>
          <p:spPr>
            <a:xfrm>
              <a:off x="3490850" y="361816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13408EC1-2664-85A2-5C29-2819F92F3B48}"/>
                </a:ext>
              </a:extLst>
            </p:cNvPr>
            <p:cNvSpPr/>
            <p:nvPr/>
          </p:nvSpPr>
          <p:spPr>
            <a:xfrm>
              <a:off x="2814423" y="389610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Connector: Elbow 147">
              <a:extLst>
                <a:ext uri="{FF2B5EF4-FFF2-40B4-BE49-F238E27FC236}">
                  <a16:creationId xmlns:a16="http://schemas.microsoft.com/office/drawing/2014/main" id="{BB34C6B9-26FE-60FB-B7BC-CC1171128316}"/>
                </a:ext>
              </a:extLst>
            </p:cNvPr>
            <p:cNvCxnSpPr>
              <a:cxnSpLocks/>
              <a:stCxn id="159" idx="3"/>
              <a:endCxn id="155" idx="1"/>
            </p:cNvCxnSpPr>
            <p:nvPr/>
          </p:nvCxnSpPr>
          <p:spPr>
            <a:xfrm>
              <a:off x="2431170" y="3258297"/>
              <a:ext cx="653143" cy="105785"/>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0E3FB7A2-88DE-AF40-ED61-4B84A18F6A22}"/>
                </a:ext>
              </a:extLst>
            </p:cNvPr>
            <p:cNvCxnSpPr>
              <a:cxnSpLocks/>
              <a:stCxn id="155" idx="2"/>
              <a:endCxn id="145" idx="1"/>
            </p:cNvCxnSpPr>
            <p:nvPr/>
          </p:nvCxnSpPr>
          <p:spPr>
            <a:xfrm rot="16200000" flipH="1">
              <a:off x="3244697" y="3510981"/>
              <a:ext cx="254086" cy="23822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EBAA2A88-ABB7-4F07-1AB9-A918BBEB80EF}"/>
                </a:ext>
              </a:extLst>
            </p:cNvPr>
            <p:cNvCxnSpPr>
              <a:cxnSpLocks/>
              <a:stCxn id="143" idx="3"/>
              <a:endCxn id="146" idx="1"/>
            </p:cNvCxnSpPr>
            <p:nvPr/>
          </p:nvCxnSpPr>
          <p:spPr>
            <a:xfrm>
              <a:off x="2448443" y="3803629"/>
              <a:ext cx="365980"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44BF958-E39D-0F1D-84A5-2C169397AED6}"/>
                </a:ext>
              </a:extLst>
            </p:cNvPr>
            <p:cNvCxnSpPr>
              <a:cxnSpLocks/>
              <a:stCxn id="159" idx="2"/>
              <a:endCxn id="143" idx="0"/>
            </p:cNvCxnSpPr>
            <p:nvPr/>
          </p:nvCxnSpPr>
          <p:spPr>
            <a:xfrm>
              <a:off x="2262854" y="339726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DB2B6CE0-AA09-D285-F9AA-778E762A4BF1}"/>
                </a:ext>
              </a:extLst>
            </p:cNvPr>
            <p:cNvGrpSpPr/>
            <p:nvPr/>
          </p:nvGrpSpPr>
          <p:grpSpPr>
            <a:xfrm>
              <a:off x="3084313" y="3225116"/>
              <a:ext cx="336633" cy="409686"/>
              <a:chOff x="9227632" y="3957458"/>
              <a:chExt cx="462982" cy="563455"/>
            </a:xfrm>
          </p:grpSpPr>
          <p:sp>
            <p:nvSpPr>
              <p:cNvPr id="155" name="Rectangle: Rounded Corners 154">
                <a:extLst>
                  <a:ext uri="{FF2B5EF4-FFF2-40B4-BE49-F238E27FC236}">
                    <a16:creationId xmlns:a16="http://schemas.microsoft.com/office/drawing/2014/main" id="{ABC5B34F-92F1-3B4D-35E7-351E6D27BBAB}"/>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Diamond 155">
                <a:extLst>
                  <a:ext uri="{FF2B5EF4-FFF2-40B4-BE49-F238E27FC236}">
                    <a16:creationId xmlns:a16="http://schemas.microsoft.com/office/drawing/2014/main" id="{E08B46AB-EA5C-1E2E-8502-121B07B22CD8}"/>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8" name="Group 157">
              <a:extLst>
                <a:ext uri="{FF2B5EF4-FFF2-40B4-BE49-F238E27FC236}">
                  <a16:creationId xmlns:a16="http://schemas.microsoft.com/office/drawing/2014/main" id="{1066C65A-3DD4-5F29-3BF4-0096B8E1C312}"/>
                </a:ext>
              </a:extLst>
            </p:cNvPr>
            <p:cNvGrpSpPr/>
            <p:nvPr/>
          </p:nvGrpSpPr>
          <p:grpSpPr>
            <a:xfrm>
              <a:off x="2094537" y="3119331"/>
              <a:ext cx="471424" cy="277932"/>
              <a:chOff x="7897242" y="3479357"/>
              <a:chExt cx="648365" cy="382249"/>
            </a:xfrm>
          </p:grpSpPr>
          <p:sp>
            <p:nvSpPr>
              <p:cNvPr id="159" name="Rectangle: Rounded Corners 158">
                <a:extLst>
                  <a:ext uri="{FF2B5EF4-FFF2-40B4-BE49-F238E27FC236}">
                    <a16:creationId xmlns:a16="http://schemas.microsoft.com/office/drawing/2014/main" id="{80A65CDA-6135-6206-5B63-48A76CC917BF}"/>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Diamond 160">
                <a:extLst>
                  <a:ext uri="{FF2B5EF4-FFF2-40B4-BE49-F238E27FC236}">
                    <a16:creationId xmlns:a16="http://schemas.microsoft.com/office/drawing/2014/main" id="{181B8272-3BD1-4745-A7E0-50D8E4A9370E}"/>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2" name="Straight Connector 161">
              <a:extLst>
                <a:ext uri="{FF2B5EF4-FFF2-40B4-BE49-F238E27FC236}">
                  <a16:creationId xmlns:a16="http://schemas.microsoft.com/office/drawing/2014/main" id="{FEF5608B-FBCE-6725-0581-EE3F0328C40E}"/>
                </a:ext>
              </a:extLst>
            </p:cNvPr>
            <p:cNvCxnSpPr>
              <a:cxnSpLocks/>
            </p:cNvCxnSpPr>
            <p:nvPr/>
          </p:nvCxnSpPr>
          <p:spPr>
            <a:xfrm>
              <a:off x="2246044" y="295315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8C7C28C-F5BB-E8F7-4F4D-CC2E503BE4F5}"/>
                </a:ext>
              </a:extLst>
            </p:cNvPr>
            <p:cNvCxnSpPr>
              <a:cxnSpLocks/>
              <a:stCxn id="145" idx="2"/>
              <a:endCxn id="164" idx="1"/>
            </p:cNvCxnSpPr>
            <p:nvPr/>
          </p:nvCxnSpPr>
          <p:spPr>
            <a:xfrm>
              <a:off x="3659166" y="389610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7ACE822F-4BB3-1845-AD76-6665CDDFF1B1}"/>
                </a:ext>
              </a:extLst>
            </p:cNvPr>
            <p:cNvSpPr/>
            <p:nvPr/>
          </p:nvSpPr>
          <p:spPr>
            <a:xfrm>
              <a:off x="4142829" y="406135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a:extLst>
                <a:ext uri="{FF2B5EF4-FFF2-40B4-BE49-F238E27FC236}">
                  <a16:creationId xmlns:a16="http://schemas.microsoft.com/office/drawing/2014/main" id="{9EC5AA84-D678-35EF-153C-82ECCC0FE10E}"/>
                </a:ext>
              </a:extLst>
            </p:cNvPr>
            <p:cNvSpPr/>
            <p:nvPr/>
          </p:nvSpPr>
          <p:spPr>
            <a:xfrm>
              <a:off x="2172178" y="281426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8" name="Straight Arrow Connector 167">
              <a:extLst>
                <a:ext uri="{FF2B5EF4-FFF2-40B4-BE49-F238E27FC236}">
                  <a16:creationId xmlns:a16="http://schemas.microsoft.com/office/drawing/2014/main" id="{FFAA1F1F-2752-54BE-02C4-4885F190AB94}"/>
                </a:ext>
              </a:extLst>
            </p:cNvPr>
            <p:cNvCxnSpPr>
              <a:cxnSpLocks/>
              <a:stCxn id="181" idx="1"/>
            </p:cNvCxnSpPr>
            <p:nvPr/>
          </p:nvCxnSpPr>
          <p:spPr>
            <a:xfrm>
              <a:off x="970688" y="1918362"/>
              <a:ext cx="1133451" cy="844212"/>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CBE6D8CE-2671-4FD5-8DBD-45B460E77B47}"/>
                </a:ext>
              </a:extLst>
            </p:cNvPr>
            <p:cNvGrpSpPr/>
            <p:nvPr/>
          </p:nvGrpSpPr>
          <p:grpSpPr>
            <a:xfrm>
              <a:off x="365434" y="1337799"/>
              <a:ext cx="999530" cy="976735"/>
              <a:chOff x="6488138" y="878986"/>
              <a:chExt cx="999530" cy="976735"/>
            </a:xfrm>
          </p:grpSpPr>
          <p:sp>
            <p:nvSpPr>
              <p:cNvPr id="173" name="Rectangle: Single Corner Snipped 172">
                <a:extLst>
                  <a:ext uri="{FF2B5EF4-FFF2-40B4-BE49-F238E27FC236}">
                    <a16:creationId xmlns:a16="http://schemas.microsoft.com/office/drawing/2014/main" id="{DCCBCB41-EBB9-C9FA-34DD-4008F81ED368}"/>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7" name="Rectangle: Single Corner Snipped 176">
                <a:extLst>
                  <a:ext uri="{FF2B5EF4-FFF2-40B4-BE49-F238E27FC236}">
                    <a16:creationId xmlns:a16="http://schemas.microsoft.com/office/drawing/2014/main" id="{6BADF520-2195-CC48-E4F8-DA2001C2B028}"/>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8" name="Rectangle: Single Corner Snipped 177">
                <a:extLst>
                  <a:ext uri="{FF2B5EF4-FFF2-40B4-BE49-F238E27FC236}">
                    <a16:creationId xmlns:a16="http://schemas.microsoft.com/office/drawing/2014/main" id="{274B4ACF-1844-CC11-0161-3A8884964FB2}"/>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9" name="Rectangle: Single Corner Snipped 178">
                <a:extLst>
                  <a:ext uri="{FF2B5EF4-FFF2-40B4-BE49-F238E27FC236}">
                    <a16:creationId xmlns:a16="http://schemas.microsoft.com/office/drawing/2014/main" id="{EFDD1D56-8895-9BB3-42B6-E3DB8538B4B8}"/>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0" name="Rectangle: Single Corner Snipped 179">
                <a:extLst>
                  <a:ext uri="{FF2B5EF4-FFF2-40B4-BE49-F238E27FC236}">
                    <a16:creationId xmlns:a16="http://schemas.microsoft.com/office/drawing/2014/main" id="{8E31F2BB-CBC3-B985-B71D-91A98F20E3DC}"/>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1" name="Rectangle: Single Corner Snipped 180">
                <a:extLst>
                  <a:ext uri="{FF2B5EF4-FFF2-40B4-BE49-F238E27FC236}">
                    <a16:creationId xmlns:a16="http://schemas.microsoft.com/office/drawing/2014/main" id="{8B0DE2A5-BFF5-5A8F-D7DB-32F599C95295}"/>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2" name="Rectangle: Single Corner Snipped 181">
                <a:extLst>
                  <a:ext uri="{FF2B5EF4-FFF2-40B4-BE49-F238E27FC236}">
                    <a16:creationId xmlns:a16="http://schemas.microsoft.com/office/drawing/2014/main" id="{D07EC260-E253-1496-9668-64A97D17CA8E}"/>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3" name="Rectangle: Single Corner Snipped 182">
                <a:extLst>
                  <a:ext uri="{FF2B5EF4-FFF2-40B4-BE49-F238E27FC236}">
                    <a16:creationId xmlns:a16="http://schemas.microsoft.com/office/drawing/2014/main" id="{330F6437-7F96-BF8A-D575-24469DE27754}"/>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184" name="Group 183">
              <a:extLst>
                <a:ext uri="{FF2B5EF4-FFF2-40B4-BE49-F238E27FC236}">
                  <a16:creationId xmlns:a16="http://schemas.microsoft.com/office/drawing/2014/main" id="{C2889482-6B07-F146-9363-45D4C7F0FE70}"/>
                </a:ext>
              </a:extLst>
            </p:cNvPr>
            <p:cNvGrpSpPr/>
            <p:nvPr/>
          </p:nvGrpSpPr>
          <p:grpSpPr>
            <a:xfrm rot="2820000">
              <a:off x="2755776" y="4759626"/>
              <a:ext cx="561651" cy="670030"/>
              <a:chOff x="8764253" y="5414504"/>
              <a:chExt cx="561651" cy="670030"/>
            </a:xfrm>
          </p:grpSpPr>
          <p:sp>
            <p:nvSpPr>
              <p:cNvPr id="185" name="TextBox 184">
                <a:extLst>
                  <a:ext uri="{FF2B5EF4-FFF2-40B4-BE49-F238E27FC236}">
                    <a16:creationId xmlns:a16="http://schemas.microsoft.com/office/drawing/2014/main" id="{A330EAB4-0A75-95CA-F381-516D19AEC8A8}"/>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86" name="Right Brace 185">
                <a:extLst>
                  <a:ext uri="{FF2B5EF4-FFF2-40B4-BE49-F238E27FC236}">
                    <a16:creationId xmlns:a16="http://schemas.microsoft.com/office/drawing/2014/main" id="{8F634A76-9EAE-55A6-636C-4FB5E8064C7C}"/>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7" name="Group 186">
              <a:extLst>
                <a:ext uri="{FF2B5EF4-FFF2-40B4-BE49-F238E27FC236}">
                  <a16:creationId xmlns:a16="http://schemas.microsoft.com/office/drawing/2014/main" id="{C6B80361-7664-5A23-1C54-26DE91BD4530}"/>
                </a:ext>
              </a:extLst>
            </p:cNvPr>
            <p:cNvGrpSpPr/>
            <p:nvPr/>
          </p:nvGrpSpPr>
          <p:grpSpPr>
            <a:xfrm rot="679767">
              <a:off x="3698276" y="4607771"/>
              <a:ext cx="561651" cy="670030"/>
              <a:chOff x="8764253" y="5414504"/>
              <a:chExt cx="561651" cy="670030"/>
            </a:xfrm>
          </p:grpSpPr>
          <p:sp>
            <p:nvSpPr>
              <p:cNvPr id="188" name="TextBox 187">
                <a:extLst>
                  <a:ext uri="{FF2B5EF4-FFF2-40B4-BE49-F238E27FC236}">
                    <a16:creationId xmlns:a16="http://schemas.microsoft.com/office/drawing/2014/main" id="{3A58F41F-2BF9-C935-0AA1-ABC7ADC2F04D}"/>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89" name="Right Brace 188">
                <a:extLst>
                  <a:ext uri="{FF2B5EF4-FFF2-40B4-BE49-F238E27FC236}">
                    <a16:creationId xmlns:a16="http://schemas.microsoft.com/office/drawing/2014/main" id="{B1ACCF8A-BD50-2BAA-6189-73BBF772F139}"/>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0" name="Group 189">
              <a:extLst>
                <a:ext uri="{FF2B5EF4-FFF2-40B4-BE49-F238E27FC236}">
                  <a16:creationId xmlns:a16="http://schemas.microsoft.com/office/drawing/2014/main" id="{19E3CBCA-7966-8A08-2B59-2164376ABF77}"/>
                </a:ext>
              </a:extLst>
            </p:cNvPr>
            <p:cNvGrpSpPr/>
            <p:nvPr/>
          </p:nvGrpSpPr>
          <p:grpSpPr>
            <a:xfrm rot="20856762">
              <a:off x="4275555" y="4064432"/>
              <a:ext cx="561651" cy="670030"/>
              <a:chOff x="8764253" y="5414504"/>
              <a:chExt cx="561651" cy="670030"/>
            </a:xfrm>
          </p:grpSpPr>
          <p:sp>
            <p:nvSpPr>
              <p:cNvPr id="191" name="TextBox 190">
                <a:extLst>
                  <a:ext uri="{FF2B5EF4-FFF2-40B4-BE49-F238E27FC236}">
                    <a16:creationId xmlns:a16="http://schemas.microsoft.com/office/drawing/2014/main" id="{BA38D1D3-EF45-BB1A-9DA0-1256A8661E8D}"/>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92" name="Right Brace 191">
                <a:extLst>
                  <a:ext uri="{FF2B5EF4-FFF2-40B4-BE49-F238E27FC236}">
                    <a16:creationId xmlns:a16="http://schemas.microsoft.com/office/drawing/2014/main" id="{7CE06AC2-C2F6-147B-01CD-61349674A806}"/>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3" name="Group 192">
              <a:extLst>
                <a:ext uri="{FF2B5EF4-FFF2-40B4-BE49-F238E27FC236}">
                  <a16:creationId xmlns:a16="http://schemas.microsoft.com/office/drawing/2014/main" id="{BECF3A1D-B25E-13A8-9DAA-26781E9F98EA}"/>
                </a:ext>
              </a:extLst>
            </p:cNvPr>
            <p:cNvGrpSpPr/>
            <p:nvPr/>
          </p:nvGrpSpPr>
          <p:grpSpPr>
            <a:xfrm rot="18934579">
              <a:off x="4475388" y="3310103"/>
              <a:ext cx="561651" cy="670030"/>
              <a:chOff x="8764253" y="5414504"/>
              <a:chExt cx="561651" cy="670030"/>
            </a:xfrm>
          </p:grpSpPr>
          <p:sp>
            <p:nvSpPr>
              <p:cNvPr id="194" name="TextBox 193">
                <a:extLst>
                  <a:ext uri="{FF2B5EF4-FFF2-40B4-BE49-F238E27FC236}">
                    <a16:creationId xmlns:a16="http://schemas.microsoft.com/office/drawing/2014/main" id="{47886212-6F4C-6B8F-476F-A8A0875CE3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95" name="Right Brace 194">
                <a:extLst>
                  <a:ext uri="{FF2B5EF4-FFF2-40B4-BE49-F238E27FC236}">
                    <a16:creationId xmlns:a16="http://schemas.microsoft.com/office/drawing/2014/main" id="{A03A32B6-9773-8F95-C92F-A8371FA9FB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96" name="Oval 195">
              <a:extLst>
                <a:ext uri="{FF2B5EF4-FFF2-40B4-BE49-F238E27FC236}">
                  <a16:creationId xmlns:a16="http://schemas.microsoft.com/office/drawing/2014/main" id="{A688C45E-D5FA-BE68-794E-BD55CFF84922}"/>
                </a:ext>
              </a:extLst>
            </p:cNvPr>
            <p:cNvSpPr/>
            <p:nvPr/>
          </p:nvSpPr>
          <p:spPr>
            <a:xfrm>
              <a:off x="4247764" y="352449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3BE1F822-9FB4-3998-616C-5B8BE6B77D77}"/>
                </a:ext>
              </a:extLst>
            </p:cNvPr>
            <p:cNvSpPr/>
            <p:nvPr/>
          </p:nvSpPr>
          <p:spPr>
            <a:xfrm>
              <a:off x="3707972" y="451488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8A0D9946-54C8-831C-DFD6-C7FDCBB24A6D}"/>
                </a:ext>
              </a:extLst>
            </p:cNvPr>
            <p:cNvSpPr/>
            <p:nvPr/>
          </p:nvSpPr>
          <p:spPr>
            <a:xfrm>
              <a:off x="3031715" y="460615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9" name="Straight Arrow Connector 198">
              <a:extLst>
                <a:ext uri="{FF2B5EF4-FFF2-40B4-BE49-F238E27FC236}">
                  <a16:creationId xmlns:a16="http://schemas.microsoft.com/office/drawing/2014/main" id="{2719F997-8180-2719-5437-84D414372AB5}"/>
                </a:ext>
              </a:extLst>
            </p:cNvPr>
            <p:cNvCxnSpPr>
              <a:cxnSpLocks/>
              <a:stCxn id="155" idx="3"/>
              <a:endCxn id="196" idx="2"/>
            </p:cNvCxnSpPr>
            <p:nvPr/>
          </p:nvCxnSpPr>
          <p:spPr>
            <a:xfrm>
              <a:off x="3420946" y="336408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9D94C7D9-AB6F-9A19-1F73-44B04F4B1B01}"/>
                </a:ext>
              </a:extLst>
            </p:cNvPr>
            <p:cNvCxnSpPr>
              <a:cxnSpLocks/>
              <a:stCxn id="146" idx="3"/>
              <a:endCxn id="197" idx="1"/>
            </p:cNvCxnSpPr>
            <p:nvPr/>
          </p:nvCxnSpPr>
          <p:spPr>
            <a:xfrm>
              <a:off x="3151055" y="403506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824D7C1-F48A-E6FE-D7FA-7790073F05A0}"/>
                </a:ext>
              </a:extLst>
            </p:cNvPr>
            <p:cNvCxnSpPr>
              <a:cxnSpLocks/>
              <a:stCxn id="146" idx="2"/>
              <a:endCxn id="198" idx="0"/>
            </p:cNvCxnSpPr>
            <p:nvPr/>
          </p:nvCxnSpPr>
          <p:spPr>
            <a:xfrm>
              <a:off x="2982739" y="417403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2" name="Octagon 201">
              <a:extLst>
                <a:ext uri="{FF2B5EF4-FFF2-40B4-BE49-F238E27FC236}">
                  <a16:creationId xmlns:a16="http://schemas.microsoft.com/office/drawing/2014/main" id="{902311BB-562C-0AEE-BD0C-88376AD117F0}"/>
                </a:ext>
              </a:extLst>
            </p:cNvPr>
            <p:cNvSpPr/>
            <p:nvPr/>
          </p:nvSpPr>
          <p:spPr>
            <a:xfrm>
              <a:off x="1757660" y="246842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630343" y="-3886181"/>
            <a:ext cx="3154372" cy="225071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4" name="Title 3">
            <a:extLst>
              <a:ext uri="{FF2B5EF4-FFF2-40B4-BE49-F238E27FC236}">
                <a16:creationId xmlns:a16="http://schemas.microsoft.com/office/drawing/2014/main" id="{C0F0321F-E703-B58B-8873-30F9A3CCA4E7}"/>
              </a:ext>
            </a:extLst>
          </p:cNvPr>
          <p:cNvSpPr txBox="1">
            <a:spLocks/>
          </p:cNvSpPr>
          <p:nvPr/>
        </p:nvSpPr>
        <p:spPr>
          <a:xfrm>
            <a:off x="7267704" y="212618"/>
            <a:ext cx="4029443" cy="1053999"/>
          </a:xfrm>
          <a:prstGeom prst="rect">
            <a:avLst/>
          </a:prstGeom>
          <a:solidFill>
            <a:schemeClr val="tx1">
              <a:alpha val="4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000" dirty="0">
                <a:solidFill>
                  <a:schemeClr val="bg1"/>
                </a:solidFill>
              </a:rPr>
              <a:t>Outside-In Diamond     tests of</a:t>
            </a:r>
            <a:br>
              <a:rPr lang="en-US" sz="2000" dirty="0">
                <a:solidFill>
                  <a:schemeClr val="bg1"/>
                </a:solidFill>
              </a:rPr>
            </a:br>
            <a:r>
              <a:rPr lang="en-US" sz="2000" dirty="0">
                <a:solidFill>
                  <a:schemeClr val="bg1"/>
                </a:solidFill>
              </a:rPr>
              <a:t>HEXAGONAL ARCHITECTURE</a:t>
            </a:r>
            <a:endParaRPr lang="en-GB" sz="2000" dirty="0">
              <a:solidFill>
                <a:srgbClr val="2E8EE4"/>
              </a:solidFill>
            </a:endParaRPr>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809454" y="-2832259"/>
            <a:ext cx="1208660" cy="7586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400" cap="all" dirty="0">
                <a:solidFill>
                  <a:srgbClr val="2E8EE4"/>
                </a:solidFill>
              </a:rPr>
              <a:t>Testing </a:t>
            </a:r>
            <a:br>
              <a:rPr lang="en-US" sz="1400" cap="all" dirty="0">
                <a:solidFill>
                  <a:srgbClr val="2E8EE4"/>
                </a:solidFill>
              </a:rPr>
            </a:br>
            <a:r>
              <a:rPr lang="en-US" sz="1400" cap="all" dirty="0">
                <a:solidFill>
                  <a:srgbClr val="2E8EE4"/>
                </a:solidFill>
              </a:rPr>
              <a:t>strategy</a:t>
            </a:r>
            <a:endParaRPr lang="en-GB" sz="1400" dirty="0">
              <a:solidFill>
                <a:schemeClr val="bg1"/>
              </a:solidFill>
            </a:endParaRPr>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flipH="1">
            <a:off x="5797045" y="-1304294"/>
            <a:ext cx="12875" cy="9690100"/>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0720" y="512588"/>
            <a:ext cx="172734" cy="172734"/>
          </a:xfrm>
          <a:prstGeom prst="rect">
            <a:avLst/>
          </a:prstGeom>
        </p:spPr>
      </p:pic>
      <p:sp>
        <p:nvSpPr>
          <p:cNvPr id="205" name="Title 3">
            <a:extLst>
              <a:ext uri="{FF2B5EF4-FFF2-40B4-BE49-F238E27FC236}">
                <a16:creationId xmlns:a16="http://schemas.microsoft.com/office/drawing/2014/main" id="{3F3779F7-A06D-A177-8324-A6F8FF550FB3}"/>
              </a:ext>
            </a:extLst>
          </p:cNvPr>
          <p:cNvSpPr txBox="1">
            <a:spLocks/>
          </p:cNvSpPr>
          <p:nvPr/>
        </p:nvSpPr>
        <p:spPr>
          <a:xfrm>
            <a:off x="833971" y="212618"/>
            <a:ext cx="4029443" cy="1053999"/>
          </a:xfrm>
          <a:prstGeom prst="rect">
            <a:avLst/>
          </a:prstGeom>
          <a:solidFill>
            <a:schemeClr val="tx1">
              <a:alpha val="4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000" dirty="0">
                <a:solidFill>
                  <a:schemeClr val="bg1"/>
                </a:solidFill>
              </a:rPr>
              <a:t>By-the-book tests of</a:t>
            </a:r>
            <a:br>
              <a:rPr lang="en-US" sz="2000" dirty="0">
                <a:solidFill>
                  <a:schemeClr val="bg1"/>
                </a:solidFill>
              </a:rPr>
            </a:br>
            <a:r>
              <a:rPr lang="en-US" sz="2000" dirty="0">
                <a:solidFill>
                  <a:schemeClr val="bg1"/>
                </a:solidFill>
              </a:rPr>
              <a:t>HEXAGONAL ARCHITECTURE</a:t>
            </a:r>
            <a:endParaRPr lang="en-GB" sz="2000" dirty="0">
              <a:solidFill>
                <a:srgbClr val="2E8EE4"/>
              </a:solidFill>
            </a:endParaRPr>
          </a:p>
        </p:txBody>
      </p:sp>
      <p:sp>
        <p:nvSpPr>
          <p:cNvPr id="206" name="Title 3">
            <a:extLst>
              <a:ext uri="{FF2B5EF4-FFF2-40B4-BE49-F238E27FC236}">
                <a16:creationId xmlns:a16="http://schemas.microsoft.com/office/drawing/2014/main" id="{B36BCE23-D010-19E6-2B43-29C142A8547C}"/>
              </a:ext>
            </a:extLst>
          </p:cNvPr>
          <p:cNvSpPr txBox="1">
            <a:spLocks/>
          </p:cNvSpPr>
          <p:nvPr/>
        </p:nvSpPr>
        <p:spPr>
          <a:xfrm>
            <a:off x="9021897" y="6198798"/>
            <a:ext cx="2629937"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rgbClr val="BDD7EE"/>
                </a:solidFill>
              </a:rPr>
              <a:t>Not supported by Alistair</a:t>
            </a:r>
            <a:endParaRPr lang="en-GB" sz="1100" dirty="0">
              <a:solidFill>
                <a:srgbClr val="BDD7EE"/>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8562085" y="6235097"/>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2645951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6454</TotalTime>
  <Words>9837</Words>
  <Application>Microsoft Office PowerPoint</Application>
  <PresentationFormat>Widescreen</PresentationFormat>
  <Paragraphs>2041</Paragraphs>
  <Slides>117</Slides>
  <Notes>116</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117</vt:i4>
      </vt:variant>
    </vt:vector>
  </HeadingPairs>
  <TitlesOfParts>
    <vt:vector size="128" baseType="lpstr">
      <vt:lpstr>Alte Haas Grotesk</vt:lpstr>
      <vt:lpstr>Arial</vt:lpstr>
      <vt:lpstr>Bahnschrift SemiLight Condensed</vt:lpstr>
      <vt:lpstr>Calibri</vt:lpstr>
      <vt:lpstr>Chantilly-Light</vt:lpstr>
      <vt:lpstr>Courier New</vt:lpstr>
      <vt:lpstr>DK More Or Less</vt:lpstr>
      <vt:lpstr>Slack-Lato</vt:lpstr>
      <vt:lpstr>Symbol</vt:lpstr>
      <vt:lpstr>Wingdings</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718</cp:revision>
  <cp:lastPrinted>2021-01-24T16:35:49Z</cp:lastPrinted>
  <dcterms:created xsi:type="dcterms:W3CDTF">2021-01-22T11:53:11Z</dcterms:created>
  <dcterms:modified xsi:type="dcterms:W3CDTF">2022-06-05T20:52:01Z</dcterms:modified>
</cp:coreProperties>
</file>